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256" r:id="rId2"/>
    <p:sldId id="323" r:id="rId3"/>
    <p:sldId id="496" r:id="rId4"/>
    <p:sldId id="321" r:id="rId5"/>
    <p:sldId id="322" r:id="rId6"/>
    <p:sldId id="414" r:id="rId7"/>
    <p:sldId id="458" r:id="rId8"/>
    <p:sldId id="500" r:id="rId9"/>
    <p:sldId id="409" r:id="rId10"/>
    <p:sldId id="415" r:id="rId11"/>
    <p:sldId id="459" r:id="rId12"/>
    <p:sldId id="501" r:id="rId13"/>
    <p:sldId id="418" r:id="rId14"/>
    <p:sldId id="497" r:id="rId15"/>
    <p:sldId id="498" r:id="rId16"/>
    <p:sldId id="462" r:id="rId17"/>
    <p:sldId id="464" r:id="rId18"/>
    <p:sldId id="502" r:id="rId19"/>
    <p:sldId id="503" r:id="rId20"/>
    <p:sldId id="504" r:id="rId21"/>
    <p:sldId id="461" r:id="rId22"/>
    <p:sldId id="519" r:id="rId23"/>
    <p:sldId id="465" r:id="rId24"/>
    <p:sldId id="518" r:id="rId25"/>
    <p:sldId id="410" r:id="rId26"/>
    <p:sldId id="416" r:id="rId27"/>
    <p:sldId id="421" r:id="rId28"/>
    <p:sldId id="466" r:id="rId29"/>
    <p:sldId id="422" r:id="rId30"/>
    <p:sldId id="471" r:id="rId31"/>
    <p:sldId id="467" r:id="rId32"/>
    <p:sldId id="470" r:id="rId33"/>
    <p:sldId id="472" r:id="rId34"/>
    <p:sldId id="473" r:id="rId35"/>
    <p:sldId id="474" r:id="rId36"/>
    <p:sldId id="475" r:id="rId37"/>
    <p:sldId id="476" r:id="rId38"/>
    <p:sldId id="423" r:id="rId39"/>
    <p:sldId id="478" r:id="rId40"/>
    <p:sldId id="477" r:id="rId41"/>
    <p:sldId id="469" r:id="rId42"/>
    <p:sldId id="479" r:id="rId43"/>
    <p:sldId id="480" r:id="rId44"/>
    <p:sldId id="481" r:id="rId45"/>
    <p:sldId id="485" r:id="rId46"/>
    <p:sldId id="499" r:id="rId47"/>
    <p:sldId id="482" r:id="rId48"/>
    <p:sldId id="483" r:id="rId49"/>
    <p:sldId id="484" r:id="rId50"/>
    <p:sldId id="486" r:id="rId51"/>
    <p:sldId id="468" r:id="rId52"/>
    <p:sldId id="487" r:id="rId53"/>
    <p:sldId id="488" r:id="rId54"/>
    <p:sldId id="489" r:id="rId55"/>
    <p:sldId id="490" r:id="rId56"/>
    <p:sldId id="491" r:id="rId57"/>
    <p:sldId id="492" r:id="rId58"/>
    <p:sldId id="493" r:id="rId59"/>
    <p:sldId id="494" r:id="rId60"/>
    <p:sldId id="495" r:id="rId61"/>
    <p:sldId id="520" r:id="rId62"/>
    <p:sldId id="426" r:id="rId63"/>
    <p:sldId id="411" r:id="rId64"/>
    <p:sldId id="425" r:id="rId65"/>
    <p:sldId id="505" r:id="rId66"/>
    <p:sldId id="430" r:id="rId67"/>
    <p:sldId id="431" r:id="rId68"/>
    <p:sldId id="432" r:id="rId69"/>
    <p:sldId id="434" r:id="rId70"/>
    <p:sldId id="428" r:id="rId71"/>
    <p:sldId id="435" r:id="rId72"/>
    <p:sldId id="445" r:id="rId73"/>
    <p:sldId id="521" r:id="rId74"/>
    <p:sldId id="446" r:id="rId75"/>
    <p:sldId id="447" r:id="rId76"/>
    <p:sldId id="448" r:id="rId77"/>
    <p:sldId id="436" r:id="rId78"/>
    <p:sldId id="506" r:id="rId79"/>
    <p:sldId id="507" r:id="rId80"/>
    <p:sldId id="437" r:id="rId81"/>
    <p:sldId id="508" r:id="rId82"/>
    <p:sldId id="449" r:id="rId83"/>
    <p:sldId id="509" r:id="rId84"/>
    <p:sldId id="510" r:id="rId85"/>
    <p:sldId id="439" r:id="rId86"/>
    <p:sldId id="511" r:id="rId87"/>
    <p:sldId id="522" r:id="rId88"/>
    <p:sldId id="523" r:id="rId89"/>
    <p:sldId id="525" r:id="rId90"/>
    <p:sldId id="524" r:id="rId91"/>
    <p:sldId id="440" r:id="rId92"/>
    <p:sldId id="450" r:id="rId93"/>
    <p:sldId id="452" r:id="rId94"/>
    <p:sldId id="441" r:id="rId95"/>
    <p:sldId id="442" r:id="rId96"/>
    <p:sldId id="453" r:id="rId97"/>
    <p:sldId id="454" r:id="rId98"/>
    <p:sldId id="455" r:id="rId99"/>
    <p:sldId id="443" r:id="rId100"/>
    <p:sldId id="456" r:id="rId101"/>
    <p:sldId id="512" r:id="rId102"/>
    <p:sldId id="513" r:id="rId103"/>
    <p:sldId id="514" r:id="rId104"/>
    <p:sldId id="515" r:id="rId105"/>
    <p:sldId id="444" r:id="rId106"/>
    <p:sldId id="457" r:id="rId107"/>
    <p:sldId id="516" r:id="rId108"/>
    <p:sldId id="517" r:id="rId109"/>
    <p:sldId id="429" r:id="rId110"/>
    <p:sldId id="526" r:id="rId111"/>
    <p:sldId id="413" r:id="rId11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guide id="3" orient="horz" pos="2618">
          <p15:clr>
            <a:srgbClr val="A4A3A4"/>
          </p15:clr>
        </p15:guide>
        <p15:guide id="4" pos="1583">
          <p15:clr>
            <a:srgbClr val="A4A3A4"/>
          </p15:clr>
        </p15:guide>
        <p15:guide id="5" orient="horz" pos="2799">
          <p15:clr>
            <a:srgbClr val="A4A3A4"/>
          </p15:clr>
        </p15:guide>
        <p15:guide id="6" pos="576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F1F8"/>
    <a:srgbClr val="D9B1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31" autoAdjust="0"/>
    <p:restoredTop sz="93664" autoAdjust="0"/>
  </p:normalViewPr>
  <p:slideViewPr>
    <p:cSldViewPr>
      <p:cViewPr>
        <p:scale>
          <a:sx n="100" d="100"/>
          <a:sy n="100" d="100"/>
        </p:scale>
        <p:origin x="456" y="-228"/>
      </p:cViewPr>
      <p:guideLst>
        <p:guide orient="horz" pos="1620"/>
        <p:guide orient="horz" pos="2618"/>
        <p:guide orient="horz" pos="2799"/>
        <p:guide pos="2880"/>
        <p:guide pos="1583"/>
        <p:guide pos="5760"/>
      </p:guideLst>
    </p:cSldViewPr>
  </p:slideViewPr>
  <p:notesTextViewPr>
    <p:cViewPr>
      <p:scale>
        <a:sx n="100" d="100"/>
        <a:sy n="100" d="100"/>
      </p:scale>
      <p:origin x="0" y="0"/>
    </p:cViewPr>
  </p:notesTextViewPr>
  <p:sorterViewPr>
    <p:cViewPr>
      <p:scale>
        <a:sx n="81" d="100"/>
        <a:sy n="81" d="100"/>
      </p:scale>
      <p:origin x="0" y="0"/>
    </p:cViewPr>
  </p:sorterViewPr>
  <p:notesViewPr>
    <p:cSldViewPr showGuides="1">
      <p:cViewPr varScale="1">
        <p:scale>
          <a:sx n="54" d="100"/>
          <a:sy n="54" d="100"/>
        </p:scale>
        <p:origin x="-2928"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25EEFF-2679-467A-B247-40FD39B65F2F}"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CC75BC-847C-4F83-9AE3-DC3F6F592ECA}" type="slidenum">
              <a:rPr lang="zh-CN" altLang="en-US" smtClean="0"/>
              <a:t>‹#›</a:t>
            </a:fld>
            <a:endParaRPr lang="zh-CN" altLang="en-US"/>
          </a:p>
        </p:txBody>
      </p:sp>
    </p:spTree>
    <p:extLst>
      <p:ext uri="{BB962C8B-B14F-4D97-AF65-F5344CB8AC3E}">
        <p14:creationId xmlns:p14="http://schemas.microsoft.com/office/powerpoint/2010/main" val="418785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11</a:t>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101</a:t>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102</a:t>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103</a:t>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104</a:t>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105</a:t>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106</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107</a:t>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108</a:t>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109</a:t>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BCC75BC-847C-4F83-9AE3-DC3F6F592ECA}" type="slidenum">
              <a:rPr lang="zh-CN" altLang="en-US" smtClean="0"/>
              <a:t>111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57</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58</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59</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61</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62</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63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65</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66</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67</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68</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69</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71</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72</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73</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74</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75</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76</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77</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79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71F3CD2-AE31-42C7-A3F4-6CE2442472B7}" type="slidenum">
              <a:rPr lang="zh-CN" altLang="en-US" smtClean="0"/>
              <a:t>9</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81</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82</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83</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84</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85</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86</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87</a:t>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88</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89</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91</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92</a:t>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93</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94</a:t>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95</a:t>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96</a:t>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97</a:t>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98</a:t>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99</a:t>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BCC75BC-847C-4F83-9AE3-DC3F6F592ECA}" type="slidenum">
              <a:rPr lang="zh-CN" altLang="en-US" smtClean="0"/>
              <a:t>100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10" name="Picture 3" descr="C:\Users\Administrator\Desktop\2.png"/>
          <p:cNvPicPr>
            <a:picLocks noChangeAspect="1" noChangeArrowheads="1"/>
          </p:cNvPicPr>
          <p:nvPr userDrawn="1"/>
        </p:nvPicPr>
        <p:blipFill>
          <a:blip r:embed="rId2" cstate="print"/>
          <a:stretch>
            <a:fillRect/>
          </a:stretch>
        </p:blipFill>
        <p:spPr bwMode="auto">
          <a:xfrm flipH="1" flipV="1">
            <a:off x="-1022931" y="1824038"/>
            <a:ext cx="4067402" cy="4036162"/>
          </a:xfrm>
          <a:prstGeom prst="rect">
            <a:avLst/>
          </a:prstGeom>
          <a:noFill/>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3510388" cy="1275606"/>
          </a:xfrm>
          <a:prstGeom prst="rect">
            <a:avLst/>
          </a:prstGeom>
        </p:spPr>
      </p:pic>
      <p:pic>
        <p:nvPicPr>
          <p:cNvPr id="4" name="Picture 269" descr="鸽子上"/>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516638" y="51470"/>
            <a:ext cx="1655763" cy="1987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我图PPT\PNG政府党建\国徽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4004404" y="129281"/>
            <a:ext cx="1143660" cy="12183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2143" y="2765854"/>
            <a:ext cx="4023709" cy="2377646"/>
          </a:xfrm>
          <a:prstGeom prst="rect">
            <a:avLst/>
          </a:prstGeom>
        </p:spPr>
      </p:pic>
      <p:pic>
        <p:nvPicPr>
          <p:cNvPr id="16" name="图片 1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830707" y="2510326"/>
            <a:ext cx="1421815" cy="2653712"/>
          </a:xfrm>
          <a:prstGeom prst="rect">
            <a:avLst/>
          </a:prstGeom>
        </p:spPr>
      </p:pic>
      <p:pic>
        <p:nvPicPr>
          <p:cNvPr id="19" name="图片 18" descr="宣讲家LOGO 02.jpg"/>
          <p:cNvPicPr>
            <a:picLocks noChangeAspect="1"/>
          </p:cNvPicPr>
          <p:nvPr userDrawn="1"/>
        </p:nvPicPr>
        <p:blipFill>
          <a:blip r:embed="rId8" cstate="print"/>
          <a:srcRect/>
          <a:stretch>
            <a:fillRect/>
          </a:stretch>
        </p:blipFill>
        <p:spPr bwMode="auto">
          <a:xfrm>
            <a:off x="6588224" y="4376638"/>
            <a:ext cx="2362200" cy="787400"/>
          </a:xfrm>
          <a:prstGeom prst="rect">
            <a:avLst/>
          </a:prstGeom>
          <a:noFill/>
          <a:ln w="9525">
            <a:noFill/>
            <a:miter lim="800000"/>
            <a:headEnd/>
            <a:tailEnd/>
          </a:ln>
        </p:spPr>
      </p:pic>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2">
            <a:extLst>
              <a:ext uri="{28A0092B-C50C-407E-A947-70E740481C1C}">
                <a14:useLocalDpi xmlns:a14="http://schemas.microsoft.com/office/drawing/2010/main" val="0"/>
              </a:ext>
            </a:extLst>
          </a:blip>
          <a:srcRect l="773" t="1223" r="1574" b="816"/>
          <a:stretch>
            <a:fillRect/>
          </a:stretch>
        </p:blipFill>
        <p:spPr>
          <a:xfrm>
            <a:off x="-36573" y="-32658"/>
            <a:ext cx="9214439" cy="5230586"/>
          </a:xfrm>
          <a:prstGeom prst="rect">
            <a:avLst/>
          </a:prstGeom>
        </p:spPr>
      </p:pic>
      <p:sp>
        <p:nvSpPr>
          <p:cNvPr id="20" name="矩形 16"/>
          <p:cNvSpPr>
            <a:spLocks noChangeArrowheads="1"/>
          </p:cNvSpPr>
          <p:nvPr/>
        </p:nvSpPr>
        <p:spPr bwMode="auto">
          <a:xfrm>
            <a:off x="-36573" y="1378087"/>
            <a:ext cx="9214440" cy="1695450"/>
          </a:xfrm>
          <a:prstGeom prst="rect">
            <a:avLst/>
          </a:prstGeom>
          <a:solidFill>
            <a:srgbClr val="FFFFFF">
              <a:alpha val="68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sz="1800">
              <a:solidFill>
                <a:srgbClr val="FFFFFF"/>
              </a:solidFill>
            </a:endParaRPr>
          </a:p>
        </p:txBody>
      </p:sp>
      <p:sp>
        <p:nvSpPr>
          <p:cNvPr id="4" name="Date Placeholder 3"/>
          <p:cNvSpPr>
            <a:spLocks noGrp="1"/>
          </p:cNvSpPr>
          <p:nvPr>
            <p:ph type="dt" sz="half" idx="10"/>
          </p:nvPr>
        </p:nvSpPr>
        <p:spPr/>
        <p:txBody>
          <a:bodyPr/>
          <a:lstStyle/>
          <a:p>
            <a:fld id="{0AEE23C3-7A66-4BEB-AA4F-3EA52D1BED3A}" type="datetimeFigureOut">
              <a:rPr lang="zh-CN" altLang="en-US" smtClean="0"/>
              <a:t>2018/11/4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7B712C5-D4E4-4136-96CB-D9569E0C3FF8}" type="slidenum">
              <a:rPr lang="zh-CN" altLang="en-US" smtClean="0"/>
              <a:t>‹#›</a:t>
            </a:fld>
            <a:endParaRPr lang="zh-CN" altLang="en-US"/>
          </a:p>
        </p:txBody>
      </p:sp>
      <p:sp>
        <p:nvSpPr>
          <p:cNvPr id="2" name="Title 1"/>
          <p:cNvSpPr>
            <a:spLocks noGrp="1"/>
          </p:cNvSpPr>
          <p:nvPr>
            <p:ph type="ctrTitle"/>
          </p:nvPr>
        </p:nvSpPr>
        <p:spPr>
          <a:xfrm>
            <a:off x="863370" y="1714971"/>
            <a:ext cx="7497764" cy="732369"/>
          </a:xfrm>
        </p:spPr>
        <p:txBody>
          <a:bodyPr anchor="b">
            <a:normAutofit/>
          </a:bodyPr>
          <a:lstStyle>
            <a:lvl1pPr algn="ctr">
              <a:lnSpc>
                <a:spcPct val="100000"/>
              </a:lnSpc>
              <a:defRPr sz="3000" b="1" i="0">
                <a:solidFill>
                  <a:schemeClr val="accent1">
                    <a:lumMod val="7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63371" y="2533195"/>
            <a:ext cx="7497764" cy="419282"/>
          </a:xfrm>
        </p:spPr>
        <p:txBody>
          <a:bodyPr>
            <a:normAutofit/>
          </a:bodyPr>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18265" y="755441"/>
            <a:ext cx="1904762" cy="666667"/>
          </a:xfrm>
          <a:prstGeom prst="rect">
            <a:avLst/>
          </a:prstGeom>
        </p:spPr>
      </p:pic>
    </p:spTree>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10" name="Picture 3" descr="C:\Users\Administrator\Desktop\2.png"/>
          <p:cNvPicPr>
            <a:picLocks noChangeAspect="1" noChangeArrowheads="1"/>
          </p:cNvPicPr>
          <p:nvPr userDrawn="1"/>
        </p:nvPicPr>
        <p:blipFill>
          <a:blip r:embed="rId2" cstate="print"/>
          <a:stretch>
            <a:fillRect/>
          </a:stretch>
        </p:blipFill>
        <p:spPr bwMode="auto">
          <a:xfrm flipH="1" flipV="1">
            <a:off x="-1022931" y="1824038"/>
            <a:ext cx="4067402" cy="4036162"/>
          </a:xfrm>
          <a:prstGeom prst="rect">
            <a:avLst/>
          </a:prstGeom>
          <a:noFill/>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3510388" cy="1275606"/>
          </a:xfrm>
          <a:prstGeom prst="rect">
            <a:avLst/>
          </a:prstGeom>
        </p:spPr>
      </p:pic>
      <p:pic>
        <p:nvPicPr>
          <p:cNvPr id="8" name="Picture 2" descr="E:\我图PPT\PNG政府党建\国徽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004404" y="201290"/>
            <a:ext cx="1143660" cy="121833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43" y="2765854"/>
            <a:ext cx="4023709" cy="2377646"/>
          </a:xfrm>
          <a:prstGeom prst="rect">
            <a:avLst/>
          </a:prstGeom>
        </p:spPr>
      </p:pic>
      <p:pic>
        <p:nvPicPr>
          <p:cNvPr id="16" name="图片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30707" y="2510326"/>
            <a:ext cx="1421815" cy="2653712"/>
          </a:xfrm>
          <a:prstGeom prst="rect">
            <a:avLst/>
          </a:prstGeom>
        </p:spPr>
      </p:pic>
      <p:pic>
        <p:nvPicPr>
          <p:cNvPr id="11" name="Picture 269" descr="鸽子上"/>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489827" y="-163513"/>
            <a:ext cx="1655763" cy="19875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4" name="Picture 269" descr="鸽子上"/>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89827" y="-163513"/>
            <a:ext cx="1655763" cy="19875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30707" y="2283718"/>
            <a:ext cx="1421815" cy="2653712"/>
          </a:xfrm>
          <a:prstGeom prst="rect">
            <a:avLst/>
          </a:prstGeom>
        </p:spPr>
      </p:pic>
      <p:pic>
        <p:nvPicPr>
          <p:cNvPr id="10" name="Picture 3" descr="C:\Users\Administrator\Desktop\2.png"/>
          <p:cNvPicPr>
            <a:picLocks noChangeAspect="1" noChangeArrowheads="1"/>
          </p:cNvPicPr>
          <p:nvPr userDrawn="1"/>
        </p:nvPicPr>
        <p:blipFill>
          <a:blip r:embed="rId4" cstate="print"/>
          <a:stretch>
            <a:fillRect/>
          </a:stretch>
        </p:blipFill>
        <p:spPr bwMode="auto">
          <a:xfrm flipH="1" flipV="1">
            <a:off x="-1022931" y="1824038"/>
            <a:ext cx="4067402" cy="4036162"/>
          </a:xfrm>
          <a:prstGeom prst="rect">
            <a:avLst/>
          </a:prstGeom>
          <a:noFill/>
        </p:spPr>
      </p:pic>
      <p:pic>
        <p:nvPicPr>
          <p:cNvPr id="11" name="图片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143" y="2765854"/>
            <a:ext cx="4023709" cy="2377646"/>
          </a:xfrm>
          <a:prstGeom prst="rect">
            <a:avLst/>
          </a:prstGeom>
        </p:spPr>
      </p:pic>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1"/>
            <a:ext cx="3510388" cy="1275606"/>
          </a:xfrm>
          <a:prstGeom prst="rect">
            <a:avLst/>
          </a:prstGeom>
        </p:spPr>
      </p:pic>
      <p:pic>
        <p:nvPicPr>
          <p:cNvPr id="13" name="Picture 2" descr="E:\我图PPT\PNG政府党建\国徽1.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4125321" y="123478"/>
            <a:ext cx="878729" cy="9361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4" name="Picture 3"/>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t="81527"/>
          <a:stretch>
            <a:fillRect/>
          </a:stretch>
        </p:blipFill>
        <p:spPr bwMode="auto">
          <a:xfrm>
            <a:off x="-71584" y="4194875"/>
            <a:ext cx="9252096" cy="961414"/>
          </a:xfrm>
          <a:prstGeom prst="rect">
            <a:avLst/>
          </a:prstGeom>
          <a:noFill/>
        </p:spPr>
      </p:pic>
      <p:pic>
        <p:nvPicPr>
          <p:cNvPr id="15" name="图片 14" descr="宣讲家LOGO 02.jpg"/>
          <p:cNvPicPr>
            <a:picLocks noChangeAspect="1"/>
          </p:cNvPicPr>
          <p:nvPr userDrawn="1"/>
        </p:nvPicPr>
        <p:blipFill>
          <a:blip r:embed="rId9" cstate="print"/>
          <a:srcRect/>
          <a:stretch>
            <a:fillRect/>
          </a:stretch>
        </p:blipFill>
        <p:spPr bwMode="auto">
          <a:xfrm>
            <a:off x="6588224" y="4376638"/>
            <a:ext cx="2362200" cy="787400"/>
          </a:xfrm>
          <a:prstGeom prst="rect">
            <a:avLst/>
          </a:prstGeom>
          <a:noFill/>
          <a:ln w="9525">
            <a:noFill/>
            <a:miter lim="800000"/>
            <a:headEnd/>
            <a:tailEnd/>
          </a:ln>
        </p:spPr>
      </p:pic>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528" y="3409726"/>
            <a:ext cx="9324528" cy="1755139"/>
          </a:xfrm>
          <a:prstGeom prst="rect">
            <a:avLst/>
          </a:prstGeom>
        </p:spPr>
      </p:pic>
      <p:pic>
        <p:nvPicPr>
          <p:cNvPr id="3" name="Picture 2" descr="E:\我图PPT\PNG政府党建\国徽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125321" y="195486"/>
            <a:ext cx="878729" cy="9361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图片 3" descr="宣讲家LOGO 02.jpg"/>
          <p:cNvPicPr>
            <a:picLocks noChangeAspect="1"/>
          </p:cNvPicPr>
          <p:nvPr userDrawn="1"/>
        </p:nvPicPr>
        <p:blipFill>
          <a:blip r:embed="rId4" cstate="print"/>
          <a:srcRect/>
          <a:stretch>
            <a:fillRect/>
          </a:stretch>
        </p:blipFill>
        <p:spPr bwMode="auto">
          <a:xfrm>
            <a:off x="6588224" y="4376638"/>
            <a:ext cx="2362200" cy="787400"/>
          </a:xfrm>
          <a:prstGeom prst="rect">
            <a:avLst/>
          </a:prstGeom>
          <a:noFill/>
          <a:ln w="9525">
            <a:noFill/>
            <a:miter lim="800000"/>
            <a:headEnd/>
            <a:tailEnd/>
          </a:ln>
        </p:spPr>
      </p:pic>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圆角矩形 1"/>
          <p:cNvSpPr/>
          <p:nvPr userDrawn="1"/>
        </p:nvSpPr>
        <p:spPr>
          <a:xfrm>
            <a:off x="179512" y="843558"/>
            <a:ext cx="8712968" cy="4104456"/>
          </a:xfrm>
          <a:prstGeom prst="roundRect">
            <a:avLst>
              <a:gd name="adj" fmla="val 5866"/>
            </a:avLst>
          </a:prstGeom>
          <a:solidFill>
            <a:srgbClr val="FFFFFF">
              <a:alpha val="5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1378636" y="334424"/>
            <a:ext cx="7513844" cy="504801"/>
          </a:xfrm>
        </p:spPr>
        <p:txBody>
          <a:bodyPr>
            <a:normAutofit/>
          </a:bodyPr>
          <a:lstStyle>
            <a:lvl1pPr marL="0" indent="0">
              <a:buNone/>
              <a:defRPr sz="2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点击输入章节标题</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512" y="3640023"/>
            <a:ext cx="2773405" cy="1503478"/>
          </a:xfrm>
          <a:prstGeom prst="rect">
            <a:avLst/>
          </a:prstGeom>
        </p:spPr>
      </p:pic>
      <p:pic>
        <p:nvPicPr>
          <p:cNvPr id="7" name="Picture 2" descr="E:\我图PPT\PNG政府党建\国徽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544" y="123478"/>
            <a:ext cx="590699" cy="62926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图片 7" descr="宣讲家LOGO 02.jpg"/>
          <p:cNvPicPr>
            <a:picLocks noChangeAspect="1"/>
          </p:cNvPicPr>
          <p:nvPr userDrawn="1"/>
        </p:nvPicPr>
        <p:blipFill>
          <a:blip r:embed="rId4" cstate="print"/>
          <a:srcRect/>
          <a:stretch>
            <a:fillRect/>
          </a:stretch>
        </p:blipFill>
        <p:spPr bwMode="auto">
          <a:xfrm>
            <a:off x="6588224" y="4376638"/>
            <a:ext cx="2362200" cy="787400"/>
          </a:xfrm>
          <a:prstGeom prst="rect">
            <a:avLst/>
          </a:prstGeom>
          <a:noFill/>
          <a:ln w="9525">
            <a:noFill/>
            <a:miter lim="800000"/>
            <a:headEnd/>
            <a:tailEnd/>
          </a:ln>
        </p:spPr>
      </p:pic>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2" name="圆角矩形 1"/>
          <p:cNvSpPr/>
          <p:nvPr userDrawn="1"/>
        </p:nvSpPr>
        <p:spPr>
          <a:xfrm>
            <a:off x="179512" y="843558"/>
            <a:ext cx="8712968" cy="4104456"/>
          </a:xfrm>
          <a:prstGeom prst="roundRect">
            <a:avLst>
              <a:gd name="adj" fmla="val 5866"/>
            </a:avLst>
          </a:prstGeom>
          <a:solidFill>
            <a:srgbClr val="FFFFFF">
              <a:alpha val="5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1378638" y="334424"/>
            <a:ext cx="4752305" cy="504801"/>
          </a:xfrm>
        </p:spPr>
        <p:txBody>
          <a:bodyPr>
            <a:normAutofit/>
          </a:bodyPr>
          <a:lstStyle>
            <a:lvl1pPr marL="0" indent="0">
              <a:buNone/>
              <a:defRPr sz="2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点击输入章节标题</a:t>
            </a: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6424" y="2139702"/>
            <a:ext cx="1609384" cy="3003798"/>
          </a:xfrm>
          <a:prstGeom prst="rect">
            <a:avLst/>
          </a:prstGeom>
        </p:spPr>
      </p:pic>
      <p:pic>
        <p:nvPicPr>
          <p:cNvPr id="8" name="图片 7" descr="宣讲家LOGO 02.jpg"/>
          <p:cNvPicPr>
            <a:picLocks noChangeAspect="1"/>
          </p:cNvPicPr>
          <p:nvPr userDrawn="1"/>
        </p:nvPicPr>
        <p:blipFill>
          <a:blip r:embed="rId3" cstate="print"/>
          <a:srcRect/>
          <a:stretch>
            <a:fillRect/>
          </a:stretch>
        </p:blipFill>
        <p:spPr bwMode="auto">
          <a:xfrm>
            <a:off x="6588224" y="4376638"/>
            <a:ext cx="2362200" cy="787400"/>
          </a:xfrm>
          <a:prstGeom prst="rect">
            <a:avLst/>
          </a:prstGeom>
          <a:noFill/>
          <a:ln w="9525">
            <a:noFill/>
            <a:miter lim="800000"/>
            <a:headEnd/>
            <a:tailEnd/>
          </a:ln>
        </p:spPr>
      </p:pic>
      <p:pic>
        <p:nvPicPr>
          <p:cNvPr id="9" name="Picture 2" descr="E:\我图PPT\PNG政府党建\国徽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7544" y="123478"/>
            <a:ext cx="590699" cy="62926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2" name="圆角矩形 1"/>
          <p:cNvSpPr/>
          <p:nvPr userDrawn="1"/>
        </p:nvSpPr>
        <p:spPr>
          <a:xfrm>
            <a:off x="179512" y="843558"/>
            <a:ext cx="8712968" cy="4104456"/>
          </a:xfrm>
          <a:prstGeom prst="roundRect">
            <a:avLst>
              <a:gd name="adj" fmla="val 5866"/>
            </a:avLst>
          </a:prstGeom>
          <a:solidFill>
            <a:srgbClr val="FFFFFF">
              <a:alpha val="5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p:cNvSpPr>
            <a:spLocks noGrp="1"/>
          </p:cNvSpPr>
          <p:nvPr>
            <p:ph type="body" sz="quarter" idx="10" hasCustomPrompt="1"/>
          </p:nvPr>
        </p:nvSpPr>
        <p:spPr>
          <a:xfrm>
            <a:off x="1378636" y="334424"/>
            <a:ext cx="7513844" cy="504801"/>
          </a:xfrm>
        </p:spPr>
        <p:txBody>
          <a:bodyPr>
            <a:normAutofit/>
          </a:bodyPr>
          <a:lstStyle>
            <a:lvl1pPr marL="0" indent="0">
              <a:buNone/>
              <a:defRPr sz="2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点击输入章节标题</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 y="3192780"/>
            <a:ext cx="7956376" cy="1950720"/>
          </a:xfrm>
          <a:prstGeom prst="rect">
            <a:avLst/>
          </a:prstGeom>
        </p:spPr>
      </p:pic>
      <p:pic>
        <p:nvPicPr>
          <p:cNvPr id="8" name="图片 7" descr="宣讲家LOGO 02.jpg"/>
          <p:cNvPicPr>
            <a:picLocks noChangeAspect="1"/>
          </p:cNvPicPr>
          <p:nvPr userDrawn="1"/>
        </p:nvPicPr>
        <p:blipFill>
          <a:blip r:embed="rId3" cstate="print"/>
          <a:srcRect/>
          <a:stretch>
            <a:fillRect/>
          </a:stretch>
        </p:blipFill>
        <p:spPr bwMode="auto">
          <a:xfrm>
            <a:off x="6588224" y="4376638"/>
            <a:ext cx="2362200" cy="787400"/>
          </a:xfrm>
          <a:prstGeom prst="rect">
            <a:avLst/>
          </a:prstGeom>
          <a:noFill/>
          <a:ln w="9525">
            <a:noFill/>
            <a:miter lim="800000"/>
            <a:headEnd/>
            <a:tailEnd/>
          </a:ln>
        </p:spPr>
      </p:pic>
      <p:pic>
        <p:nvPicPr>
          <p:cNvPr id="10" name="Picture 2" descr="E:\我图PPT\PNG政府党建\国徽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7544" y="123478"/>
            <a:ext cx="590699" cy="62926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2" name="圆角矩形 1"/>
          <p:cNvSpPr/>
          <p:nvPr userDrawn="1"/>
        </p:nvSpPr>
        <p:spPr>
          <a:xfrm>
            <a:off x="179512" y="987574"/>
            <a:ext cx="8712968" cy="3960440"/>
          </a:xfrm>
          <a:prstGeom prst="roundRect">
            <a:avLst>
              <a:gd name="adj" fmla="val 5866"/>
            </a:avLst>
          </a:prstGeom>
          <a:solidFill>
            <a:srgbClr val="FFFFFF">
              <a:alpha val="54902"/>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宣讲家LOGO 02.jpg"/>
          <p:cNvPicPr>
            <a:picLocks noChangeAspect="1"/>
          </p:cNvPicPr>
          <p:nvPr userDrawn="1"/>
        </p:nvPicPr>
        <p:blipFill>
          <a:blip r:embed="rId2" cstate="print"/>
          <a:srcRect/>
          <a:stretch>
            <a:fillRect/>
          </a:stretch>
        </p:blipFill>
        <p:spPr bwMode="auto">
          <a:xfrm>
            <a:off x="6588224" y="4376638"/>
            <a:ext cx="2362200" cy="787400"/>
          </a:xfrm>
          <a:prstGeom prst="rect">
            <a:avLst/>
          </a:prstGeom>
          <a:noFill/>
          <a:ln w="9525">
            <a:noFill/>
            <a:miter lim="800000"/>
            <a:headEnd/>
            <a:tailEnd/>
          </a:ln>
        </p:spPr>
      </p:pic>
      <p:sp>
        <p:nvSpPr>
          <p:cNvPr id="5" name="文本占位符 4"/>
          <p:cNvSpPr>
            <a:spLocks noGrp="1"/>
          </p:cNvSpPr>
          <p:nvPr>
            <p:ph type="body" sz="quarter" idx="10" hasCustomPrompt="1"/>
          </p:nvPr>
        </p:nvSpPr>
        <p:spPr>
          <a:xfrm>
            <a:off x="1378636" y="334424"/>
            <a:ext cx="7513844" cy="504801"/>
          </a:xfrm>
        </p:spPr>
        <p:txBody>
          <a:bodyPr>
            <a:normAutofit/>
          </a:bodyPr>
          <a:lstStyle>
            <a:lvl1pPr marL="0" indent="0">
              <a:buNone/>
              <a:defRPr sz="2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点击输入章节标题</a:t>
            </a:r>
          </a:p>
        </p:txBody>
      </p:sp>
      <p:pic>
        <p:nvPicPr>
          <p:cNvPr id="6" name="Picture 2" descr="E:\我图PPT\PNG政府党建\国徽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67544" y="123478"/>
            <a:ext cx="590699" cy="62926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261" y="2900008"/>
            <a:ext cx="4872293" cy="2243492"/>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3510388" cy="1275606"/>
          </a:xfrm>
          <a:prstGeom prst="rect">
            <a:avLst/>
          </a:prstGeom>
        </p:spPr>
      </p:pic>
      <p:pic>
        <p:nvPicPr>
          <p:cNvPr id="6" name="Picture 2" descr="E:\我图PPT\PNG政府党建\国徽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277721" y="275878"/>
            <a:ext cx="878729" cy="9361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69" descr="鸽子上"/>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489827" y="-163513"/>
            <a:ext cx="1655763" cy="198755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830707" y="2510326"/>
            <a:ext cx="1421815" cy="2653712"/>
          </a:xfrm>
          <a:prstGeom prst="rect">
            <a:avLst/>
          </a:prstGeom>
        </p:spPr>
      </p:pic>
      <p:pic>
        <p:nvPicPr>
          <p:cNvPr id="9" name="图片 8" descr="宣讲家LOGO 02.jpg"/>
          <p:cNvPicPr>
            <a:picLocks noChangeAspect="1"/>
          </p:cNvPicPr>
          <p:nvPr userDrawn="1"/>
        </p:nvPicPr>
        <p:blipFill>
          <a:blip r:embed="rId7" cstate="print"/>
          <a:srcRect/>
          <a:stretch>
            <a:fillRect/>
          </a:stretch>
        </p:blipFill>
        <p:spPr bwMode="auto">
          <a:xfrm>
            <a:off x="6588224" y="4376638"/>
            <a:ext cx="2362200" cy="787400"/>
          </a:xfrm>
          <a:prstGeom prst="rect">
            <a:avLst/>
          </a:prstGeom>
          <a:noFill/>
          <a:ln w="9525">
            <a:noFill/>
            <a:miter lim="800000"/>
            <a:headEnd/>
            <a:tailEnd/>
          </a:ln>
        </p:spPr>
      </p:pic>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spd="slow"/>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2.xml"/><Relationship Id="rId7" Type="http://schemas.openxmlformats.org/officeDocument/2006/relationships/notesSlide" Target="../notesSlides/notesSlide9.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17.jpeg"/></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0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hyperlink" Target="mailto:924162901@qq.com&#12290;&#23383;&#25968;1500" TargetMode="Externa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17.jpe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23.xml"/><Relationship Id="rId7" Type="http://schemas.openxmlformats.org/officeDocument/2006/relationships/slideLayout" Target="../slideLayouts/slideLayout5.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10" Type="http://schemas.openxmlformats.org/officeDocument/2006/relationships/image" Target="../media/image17.jpeg"/><Relationship Id="rId4" Type="http://schemas.openxmlformats.org/officeDocument/2006/relationships/tags" Target="../tags/tag24.xml"/><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17.jpeg"/><Relationship Id="rId5" Type="http://schemas.openxmlformats.org/officeDocument/2006/relationships/tags" Target="../tags/tag31.xml"/><Relationship Id="rId10" Type="http://schemas.openxmlformats.org/officeDocument/2006/relationships/image" Target="../media/image18.png"/><Relationship Id="rId4" Type="http://schemas.openxmlformats.org/officeDocument/2006/relationships/tags" Target="../tags/tag30.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34.xml"/><Relationship Id="rId5" Type="http://schemas.openxmlformats.org/officeDocument/2006/relationships/image" Target="../media/image17.jpe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7.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18.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1.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tags" Target="../tags/tag63.xml"/><Relationship Id="rId39" Type="http://schemas.openxmlformats.org/officeDocument/2006/relationships/tags" Target="../tags/tag76.xml"/><Relationship Id="rId3" Type="http://schemas.openxmlformats.org/officeDocument/2006/relationships/tags" Target="../tags/tag40.xml"/><Relationship Id="rId21" Type="http://schemas.openxmlformats.org/officeDocument/2006/relationships/tags" Target="../tags/tag58.xml"/><Relationship Id="rId34" Type="http://schemas.openxmlformats.org/officeDocument/2006/relationships/tags" Target="../tags/tag71.xml"/><Relationship Id="rId42" Type="http://schemas.openxmlformats.org/officeDocument/2006/relationships/tags" Target="../tags/tag79.xml"/><Relationship Id="rId47" Type="http://schemas.openxmlformats.org/officeDocument/2006/relationships/image" Target="../media/image18.png"/><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tags" Target="../tags/tag62.xml"/><Relationship Id="rId33" Type="http://schemas.openxmlformats.org/officeDocument/2006/relationships/tags" Target="../tags/tag70.xml"/><Relationship Id="rId38" Type="http://schemas.openxmlformats.org/officeDocument/2006/relationships/tags" Target="../tags/tag75.xml"/><Relationship Id="rId46" Type="http://schemas.openxmlformats.org/officeDocument/2006/relationships/notesSlide" Target="../notesSlides/notesSlide50.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29" Type="http://schemas.openxmlformats.org/officeDocument/2006/relationships/tags" Target="../tags/tag66.xml"/><Relationship Id="rId41" Type="http://schemas.openxmlformats.org/officeDocument/2006/relationships/tags" Target="../tags/tag78.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tags" Target="../tags/tag61.xml"/><Relationship Id="rId32" Type="http://schemas.openxmlformats.org/officeDocument/2006/relationships/tags" Target="../tags/tag69.xml"/><Relationship Id="rId37" Type="http://schemas.openxmlformats.org/officeDocument/2006/relationships/tags" Target="../tags/tag74.xml"/><Relationship Id="rId40" Type="http://schemas.openxmlformats.org/officeDocument/2006/relationships/tags" Target="../tags/tag77.xml"/><Relationship Id="rId45" Type="http://schemas.openxmlformats.org/officeDocument/2006/relationships/slideLayout" Target="../slideLayouts/slideLayout8.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tags" Target="../tags/tag65.xml"/><Relationship Id="rId36" Type="http://schemas.openxmlformats.org/officeDocument/2006/relationships/tags" Target="../tags/tag73.xml"/><Relationship Id="rId10" Type="http://schemas.openxmlformats.org/officeDocument/2006/relationships/tags" Target="../tags/tag47.xml"/><Relationship Id="rId19" Type="http://schemas.openxmlformats.org/officeDocument/2006/relationships/tags" Target="../tags/tag56.xml"/><Relationship Id="rId31" Type="http://schemas.openxmlformats.org/officeDocument/2006/relationships/tags" Target="../tags/tag68.xml"/><Relationship Id="rId44" Type="http://schemas.openxmlformats.org/officeDocument/2006/relationships/tags" Target="../tags/tag81.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tags" Target="../tags/tag64.xml"/><Relationship Id="rId30" Type="http://schemas.openxmlformats.org/officeDocument/2006/relationships/tags" Target="../tags/tag67.xml"/><Relationship Id="rId35" Type="http://schemas.openxmlformats.org/officeDocument/2006/relationships/tags" Target="../tags/tag72.xml"/><Relationship Id="rId43" Type="http://schemas.openxmlformats.org/officeDocument/2006/relationships/tags" Target="../tags/tag80.xml"/><Relationship Id="rId48" Type="http://schemas.openxmlformats.org/officeDocument/2006/relationships/image" Target="../media/image17.jpeg"/></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7.jpe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6.xml"/><Relationship Id="rId5" Type="http://schemas.openxmlformats.org/officeDocument/2006/relationships/tags" Target="../tags/tag5.xml"/><Relationship Id="rId10"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2.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17.jpe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1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notesSlide" Target="../notesSlides/notesSlide91.xml"/><Relationship Id="rId5" Type="http://schemas.openxmlformats.org/officeDocument/2006/relationships/tags" Target="../tags/tag86.xml"/><Relationship Id="rId10" Type="http://schemas.openxmlformats.org/officeDocument/2006/relationships/slideLayout" Target="../slideLayouts/slideLayout7.xml"/><Relationship Id="rId4" Type="http://schemas.openxmlformats.org/officeDocument/2006/relationships/tags" Target="../tags/tag85.xml"/><Relationship Id="rId9" Type="http://schemas.openxmlformats.org/officeDocument/2006/relationships/tags" Target="../tags/tag90.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2.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98.xml.rels><?xml version="1.0" encoding="UTF-8" standalone="yes"?>
<Relationships xmlns="http://schemas.openxmlformats.org/package/2006/relationships"><Relationship Id="rId8" Type="http://schemas.openxmlformats.org/officeDocument/2006/relationships/notesSlide" Target="../notesSlides/notesSlide97.xml"/><Relationship Id="rId3" Type="http://schemas.openxmlformats.org/officeDocument/2006/relationships/tags" Target="../tags/tag93.xml"/><Relationship Id="rId7" Type="http://schemas.openxmlformats.org/officeDocument/2006/relationships/slideLayout" Target="../slideLayouts/slideLayout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5" Type="http://schemas.openxmlformats.org/officeDocument/2006/relationships/tags" Target="../tags/tag95.xml"/><Relationship Id="rId10" Type="http://schemas.openxmlformats.org/officeDocument/2006/relationships/image" Target="../media/image17.jpeg"/><Relationship Id="rId4" Type="http://schemas.openxmlformats.org/officeDocument/2006/relationships/tags" Target="../tags/tag94.xml"/><Relationship Id="rId9" Type="http://schemas.openxmlformats.org/officeDocument/2006/relationships/image" Target="../media/image18.png"/></Relationships>
</file>

<file path=ppt/slides/_rels/slide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625525" y="648995"/>
            <a:ext cx="7219285" cy="2222100"/>
          </a:xfrm>
        </p:spPr>
        <p:txBody>
          <a:bodyPr>
            <a:noAutofit/>
          </a:bodyPr>
          <a:lstStyle/>
          <a:p>
            <a:r>
              <a:rPr lang="en-US" altLang="zh-CN" sz="3300" dirty="0">
                <a:latin typeface="华文中宋" panose="02010600040101010101" pitchFamily="2" charset="-122"/>
                <a:ea typeface="华文中宋" panose="02010600040101010101" pitchFamily="2" charset="-122"/>
              </a:rPr>
              <a:t/>
            </a:r>
            <a:br>
              <a:rPr lang="en-US" altLang="zh-CN" sz="3300" dirty="0">
                <a:latin typeface="华文中宋" panose="02010600040101010101" pitchFamily="2" charset="-122"/>
                <a:ea typeface="华文中宋" panose="02010600040101010101" pitchFamily="2" charset="-122"/>
              </a:rPr>
            </a:br>
            <a:r>
              <a:rPr lang="en-US" altLang="zh-CN" sz="3300" dirty="0">
                <a:latin typeface="华文中宋" panose="02010600040101010101" pitchFamily="2" charset="-122"/>
                <a:ea typeface="华文中宋" panose="02010600040101010101" pitchFamily="2" charset="-122"/>
              </a:rPr>
              <a:t/>
            </a:r>
            <a:br>
              <a:rPr lang="en-US" altLang="zh-CN" sz="3300" dirty="0">
                <a:latin typeface="华文中宋" panose="02010600040101010101" pitchFamily="2" charset="-122"/>
                <a:ea typeface="华文中宋" panose="02010600040101010101" pitchFamily="2" charset="-122"/>
              </a:rPr>
            </a:br>
            <a:r>
              <a:rPr lang="zh-CN" altLang="en-US" sz="3300" dirty="0">
                <a:latin typeface="华文中宋" panose="02010600040101010101" pitchFamily="2" charset="-122"/>
                <a:ea typeface="华文中宋" panose="02010600040101010101" pitchFamily="2" charset="-122"/>
              </a:rPr>
              <a:t>弘扬宪法精神</a:t>
            </a:r>
            <a:r>
              <a:rPr lang="en-US" altLang="zh-CN" sz="3300" dirty="0">
                <a:latin typeface="华文中宋" panose="02010600040101010101" pitchFamily="2" charset="-122"/>
                <a:ea typeface="华文中宋" panose="02010600040101010101" pitchFamily="2" charset="-122"/>
              </a:rPr>
              <a:t/>
            </a:r>
            <a:br>
              <a:rPr lang="en-US" altLang="zh-CN" sz="3300" dirty="0">
                <a:latin typeface="华文中宋" panose="02010600040101010101" pitchFamily="2" charset="-122"/>
                <a:ea typeface="华文中宋" panose="02010600040101010101" pitchFamily="2" charset="-122"/>
              </a:rPr>
            </a:br>
            <a:r>
              <a:rPr lang="zh-CN" altLang="en-US" sz="3300" dirty="0">
                <a:latin typeface="华文中宋" panose="02010600040101010101" pitchFamily="2" charset="-122"/>
                <a:ea typeface="华文中宋" panose="02010600040101010101" pitchFamily="2" charset="-122"/>
              </a:rPr>
              <a:t>奋力推进全面依法治国</a:t>
            </a:r>
            <a:r>
              <a:rPr lang="en-US" altLang="zh-CN" sz="3300" dirty="0">
                <a:latin typeface="华文中宋" panose="02010600040101010101" pitchFamily="2" charset="-122"/>
                <a:ea typeface="华文中宋" panose="02010600040101010101" pitchFamily="2" charset="-122"/>
              </a:rPr>
              <a:t/>
            </a:r>
            <a:br>
              <a:rPr lang="en-US" altLang="zh-CN" sz="3300" dirty="0">
                <a:latin typeface="华文中宋" panose="02010600040101010101" pitchFamily="2" charset="-122"/>
                <a:ea typeface="华文中宋" panose="02010600040101010101" pitchFamily="2" charset="-122"/>
              </a:rPr>
            </a:br>
            <a:endParaRPr lang="zh-CN" altLang="en-US" sz="3300" dirty="0">
              <a:latin typeface="华文中宋" panose="02010600040101010101" pitchFamily="2" charset="-122"/>
              <a:ea typeface="华文中宋" panose="02010600040101010101" pitchFamily="2" charset="-122"/>
            </a:endParaRPr>
          </a:p>
        </p:txBody>
      </p:sp>
      <p:pic>
        <p:nvPicPr>
          <p:cNvPr id="3" name="Picture 2" descr="华工校景-0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 y="4245937"/>
            <a:ext cx="9142810" cy="8975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21" descr="H:\SCUT_logo\scut_new_logo2 [转换].png"/>
          <p:cNvPicPr>
            <a:picLocks noChangeAspect="1" noChangeArrowheads="1"/>
          </p:cNvPicPr>
          <p:nvPr/>
        </p:nvPicPr>
        <p:blipFill>
          <a:blip r:embed="rId3" cstate="print"/>
          <a:srcRect/>
          <a:stretch>
            <a:fillRect/>
          </a:stretch>
        </p:blipFill>
        <p:spPr bwMode="auto">
          <a:xfrm>
            <a:off x="142913" y="141666"/>
            <a:ext cx="1741885" cy="323850"/>
          </a:xfrm>
          <a:prstGeom prst="rect">
            <a:avLst/>
          </a:prstGeom>
          <a:noFill/>
          <a:ln w="9525">
            <a:noFill/>
            <a:miter lim="800000"/>
            <a:headEnd/>
            <a:tailEnd/>
          </a:ln>
        </p:spPr>
      </p:pic>
      <p:sp>
        <p:nvSpPr>
          <p:cNvPr id="5" name="矩形 4"/>
          <p:cNvSpPr>
            <a:spLocks noChangeArrowheads="1"/>
          </p:cNvSpPr>
          <p:nvPr/>
        </p:nvSpPr>
        <p:spPr bwMode="auto">
          <a:xfrm>
            <a:off x="7233047" y="123826"/>
            <a:ext cx="1712843" cy="265924"/>
          </a:xfrm>
          <a:prstGeom prst="rect">
            <a:avLst/>
          </a:prstGeom>
          <a:noFill/>
          <a:ln w="9525">
            <a:noFill/>
            <a:miter lim="800000"/>
          </a:ln>
        </p:spPr>
        <p:txBody>
          <a:bodyPr wrap="square" lIns="57611" tIns="28806" rIns="57611" bIns="28806">
            <a:spAutoFit/>
          </a:bodyPr>
          <a:lstStyle/>
          <a:p>
            <a:pPr marL="215900" indent="-215900">
              <a:spcBef>
                <a:spcPct val="0"/>
              </a:spcBef>
              <a:spcAft>
                <a:spcPct val="0"/>
              </a:spcAft>
            </a:pPr>
            <a:r>
              <a:rPr lang="zh-CN" altLang="en-US" sz="1350" b="1" dirty="0">
                <a:solidFill>
                  <a:srgbClr val="0054AD"/>
                </a:solidFill>
                <a:latin typeface="华文行楷" panose="02010800040101010101" pitchFamily="2" charset="-122"/>
                <a:ea typeface="华文行楷" panose="02010800040101010101" pitchFamily="2" charset="-122"/>
              </a:rPr>
              <a:t>博学慎思  明辨笃行</a:t>
            </a:r>
          </a:p>
        </p:txBody>
      </p:sp>
      <p:sp>
        <p:nvSpPr>
          <p:cNvPr id="6" name="文本框 5"/>
          <p:cNvSpPr txBox="1"/>
          <p:nvPr/>
        </p:nvSpPr>
        <p:spPr>
          <a:xfrm>
            <a:off x="2313879" y="3075565"/>
            <a:ext cx="3842719" cy="415498"/>
          </a:xfrm>
          <a:prstGeom prst="rect">
            <a:avLst/>
          </a:prstGeom>
          <a:noFill/>
        </p:spPr>
        <p:txBody>
          <a:bodyPr wrap="none" rtlCol="0">
            <a:spAutoFit/>
          </a:bodyPr>
          <a:lstStyle/>
          <a:p>
            <a:pPr algn="ctr"/>
            <a:r>
              <a:rPr lang="zh-CN" altLang="en-US" sz="2100" b="1" dirty="0">
                <a:latin typeface="仿宋" panose="02010609060101010101" pitchFamily="49" charset="-122"/>
                <a:ea typeface="仿宋" panose="02010609060101010101" pitchFamily="49" charset="-122"/>
              </a:rPr>
              <a:t>华南理工大学 马克思主义学院</a:t>
            </a:r>
            <a:endParaRPr lang="zh-CN" altLang="en-US" sz="2100"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1"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1074955" y="859740"/>
            <a:ext cx="4307589" cy="523220"/>
          </a:xfrm>
          <a:prstGeom prst="rect">
            <a:avLst/>
          </a:prstGeom>
          <a:solidFill>
            <a:srgbClr val="C00000"/>
          </a:solidFill>
        </p:spPr>
        <p:txBody>
          <a:bodyPr wrap="none">
            <a:spAutoFit/>
          </a:bodyPr>
          <a:lstStyle/>
          <a:p>
            <a:pPr algn="ctr"/>
            <a:r>
              <a:rPr lang="en-US" altLang="zh-CN" sz="2800" dirty="0">
                <a:solidFill>
                  <a:schemeClr val="bg1"/>
                </a:solidFill>
                <a:latin typeface="华文中宋" panose="02010600040101010101" pitchFamily="2" charset="-122"/>
                <a:ea typeface="华文中宋" panose="02010600040101010101" pitchFamily="2" charset="-122"/>
              </a:rPr>
              <a:t>1949</a:t>
            </a:r>
            <a:r>
              <a:rPr lang="zh-CN" altLang="en-US" sz="2800" dirty="0">
                <a:solidFill>
                  <a:schemeClr val="bg1"/>
                </a:solidFill>
                <a:latin typeface="华文中宋" panose="02010600040101010101" pitchFamily="2" charset="-122"/>
                <a:ea typeface="华文中宋" panose="02010600040101010101" pitchFamily="2" charset="-122"/>
              </a:rPr>
              <a:t>年以来的中国宪法：</a:t>
            </a:r>
          </a:p>
        </p:txBody>
      </p:sp>
      <p:sp>
        <p:nvSpPr>
          <p:cNvPr id="14" name="MH_SubTitle_4"/>
          <p:cNvSpPr txBox="1"/>
          <p:nvPr>
            <p:custDataLst>
              <p:tags r:id="rId2"/>
            </p:custDataLst>
          </p:nvPr>
        </p:nvSpPr>
        <p:spPr bwMode="auto">
          <a:xfrm>
            <a:off x="467544" y="4063548"/>
            <a:ext cx="5112568" cy="44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defRPr/>
            </a:pPr>
            <a:r>
              <a:rPr lang="zh-CN" altLang="en-US" sz="2400" dirty="0">
                <a:latin typeface="仿宋" panose="02010609060101010101" pitchFamily="49" charset="-122"/>
                <a:ea typeface="仿宋" panose="02010609060101010101" pitchFamily="49" charset="-122"/>
              </a:rPr>
              <a:t>现行宪法：</a:t>
            </a:r>
            <a:r>
              <a:rPr lang="en-US" altLang="zh-CN" sz="2400" dirty="0">
                <a:latin typeface="仿宋" panose="02010609060101010101" pitchFamily="49" charset="-122"/>
                <a:ea typeface="仿宋" panose="02010609060101010101" pitchFamily="49" charset="-122"/>
              </a:rPr>
              <a:t>1982</a:t>
            </a:r>
            <a:r>
              <a:rPr lang="zh-CN" altLang="en-US" sz="2400" dirty="0">
                <a:latin typeface="仿宋" panose="02010609060101010101" pitchFamily="49" charset="-122"/>
                <a:ea typeface="仿宋" panose="02010609060101010101" pitchFamily="49" charset="-122"/>
              </a:rPr>
              <a:t>年宪法；</a:t>
            </a:r>
            <a:endParaRPr lang="en-US" altLang="zh-CN" sz="2400" dirty="0">
              <a:latin typeface="仿宋" panose="02010609060101010101" pitchFamily="49" charset="-122"/>
              <a:ea typeface="仿宋" panose="02010609060101010101" pitchFamily="49" charset="-122"/>
            </a:endParaRPr>
          </a:p>
        </p:txBody>
      </p:sp>
      <p:sp>
        <p:nvSpPr>
          <p:cNvPr id="15" name="MH_SubTitle_3"/>
          <p:cNvSpPr txBox="1"/>
          <p:nvPr>
            <p:custDataLst>
              <p:tags r:id="rId3"/>
            </p:custDataLst>
          </p:nvPr>
        </p:nvSpPr>
        <p:spPr bwMode="auto">
          <a:xfrm>
            <a:off x="312425" y="3089642"/>
            <a:ext cx="5627728" cy="922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defRPr/>
            </a:pPr>
            <a:r>
              <a:rPr lang="en-US" altLang="zh-CN" sz="2400" dirty="0">
                <a:latin typeface="仿宋" panose="02010609060101010101" pitchFamily="49" charset="-122"/>
                <a:ea typeface="仿宋" panose="02010609060101010101" pitchFamily="49" charset="-122"/>
              </a:rPr>
              <a:t>1975</a:t>
            </a:r>
            <a:r>
              <a:rPr lang="zh-CN" altLang="en-US" sz="2400" dirty="0">
                <a:latin typeface="仿宋" panose="02010609060101010101" pitchFamily="49" charset="-122"/>
                <a:ea typeface="仿宋" panose="02010609060101010101" pitchFamily="49" charset="-122"/>
              </a:rPr>
              <a:t>年宪法；</a:t>
            </a:r>
            <a:endParaRPr lang="en-US" altLang="zh-CN" sz="2400" dirty="0">
              <a:latin typeface="仿宋" panose="02010609060101010101" pitchFamily="49" charset="-122"/>
              <a:ea typeface="仿宋" panose="02010609060101010101" pitchFamily="49" charset="-122"/>
            </a:endParaRPr>
          </a:p>
          <a:p>
            <a:pPr>
              <a:lnSpc>
                <a:spcPct val="130000"/>
              </a:lnSpc>
              <a:defRPr/>
            </a:pPr>
            <a:r>
              <a:rPr lang="en-US" altLang="zh-CN" sz="2400" dirty="0">
                <a:latin typeface="仿宋" panose="02010609060101010101" pitchFamily="49" charset="-122"/>
                <a:ea typeface="仿宋" panose="02010609060101010101" pitchFamily="49" charset="-122"/>
              </a:rPr>
              <a:t>1978</a:t>
            </a:r>
            <a:r>
              <a:rPr lang="zh-CN" altLang="en-US" sz="2400" dirty="0">
                <a:latin typeface="仿宋" panose="02010609060101010101" pitchFamily="49" charset="-122"/>
                <a:ea typeface="仿宋" panose="02010609060101010101" pitchFamily="49" charset="-122"/>
              </a:rPr>
              <a:t>年宪法；</a:t>
            </a:r>
            <a:endParaRPr lang="en-US" altLang="zh-CN" sz="2400" dirty="0">
              <a:latin typeface="仿宋" panose="02010609060101010101" pitchFamily="49" charset="-122"/>
              <a:ea typeface="仿宋" panose="02010609060101010101" pitchFamily="49" charset="-122"/>
            </a:endParaRPr>
          </a:p>
        </p:txBody>
      </p:sp>
      <p:sp>
        <p:nvSpPr>
          <p:cNvPr id="16" name="MH_SubTitle_2"/>
          <p:cNvSpPr txBox="1"/>
          <p:nvPr>
            <p:custDataLst>
              <p:tags r:id="rId4"/>
            </p:custDataLst>
          </p:nvPr>
        </p:nvSpPr>
        <p:spPr bwMode="auto">
          <a:xfrm>
            <a:off x="312425" y="2481769"/>
            <a:ext cx="7560840" cy="441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defRPr/>
            </a:pPr>
            <a:r>
              <a:rPr lang="zh-CN" altLang="en-US" sz="2400" dirty="0">
                <a:latin typeface="仿宋" panose="02010609060101010101" pitchFamily="49" charset="-122"/>
                <a:ea typeface="仿宋" panose="02010609060101010101" pitchFamily="49" charset="-122"/>
              </a:rPr>
              <a:t>第一部宪法：</a:t>
            </a:r>
            <a:r>
              <a:rPr lang="en-US" altLang="zh-CN" sz="2400" dirty="0">
                <a:latin typeface="仿宋" panose="02010609060101010101" pitchFamily="49" charset="-122"/>
                <a:ea typeface="仿宋" panose="02010609060101010101" pitchFamily="49" charset="-122"/>
              </a:rPr>
              <a:t>1954</a:t>
            </a:r>
            <a:r>
              <a:rPr lang="zh-CN" altLang="en-US"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中华人民共和国宪法</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endParaRPr lang="en-US" altLang="zh-CN" sz="2400" dirty="0">
              <a:latin typeface="仿宋" panose="02010609060101010101" pitchFamily="49" charset="-122"/>
              <a:ea typeface="仿宋" panose="02010609060101010101" pitchFamily="49" charset="-122"/>
            </a:endParaRPr>
          </a:p>
        </p:txBody>
      </p:sp>
      <p:sp>
        <p:nvSpPr>
          <p:cNvPr id="17" name="MH_SubTitle_1"/>
          <p:cNvSpPr txBox="1"/>
          <p:nvPr>
            <p:custDataLst>
              <p:tags r:id="rId5"/>
            </p:custDataLst>
          </p:nvPr>
        </p:nvSpPr>
        <p:spPr bwMode="auto">
          <a:xfrm>
            <a:off x="310518" y="1799399"/>
            <a:ext cx="8892988" cy="41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30000"/>
              </a:lnSpc>
              <a:defRPr/>
            </a:pPr>
            <a:r>
              <a:rPr lang="zh-CN" altLang="en-US" sz="2400" dirty="0">
                <a:latin typeface="仿宋" panose="02010609060101010101" pitchFamily="49" charset="-122"/>
                <a:ea typeface="仿宋" panose="02010609060101010101" pitchFamily="49" charset="-122"/>
              </a:rPr>
              <a:t>临时宪法：</a:t>
            </a:r>
            <a:r>
              <a:rPr lang="en-US" altLang="zh-CN" sz="2400" dirty="0">
                <a:latin typeface="仿宋" panose="02010609060101010101" pitchFamily="49" charset="-122"/>
                <a:ea typeface="仿宋" panose="02010609060101010101" pitchFamily="49" charset="-122"/>
              </a:rPr>
              <a:t>1949</a:t>
            </a:r>
            <a:r>
              <a:rPr lang="zh-CN" altLang="en-US"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中国人民政治协商会议共同纲领</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a:t>
            </a:r>
            <a:endParaRPr lang="en-US" altLang="zh-CN" sz="2400" dirty="0">
              <a:latin typeface="仿宋" panose="02010609060101010101" pitchFamily="49" charset="-122"/>
              <a:ea typeface="仿宋" panose="02010609060101010101" pitchFamily="49" charset="-122"/>
            </a:endParaRPr>
          </a:p>
        </p:txBody>
      </p:sp>
      <p:pic>
        <p:nvPicPr>
          <p:cNvPr id="18" name="Picture 21" descr="H:\SCUT_logo\scut_new_logo2 [转换].png"/>
          <p:cNvPicPr>
            <a:picLocks noChangeAspect="1" noChangeArrowheads="1"/>
          </p:cNvPicPr>
          <p:nvPr/>
        </p:nvPicPr>
        <p:blipFill>
          <a:blip r:embed="rId8" cstate="print"/>
          <a:srcRect/>
          <a:stretch>
            <a:fillRect/>
          </a:stretch>
        </p:blipFill>
        <p:spPr bwMode="auto">
          <a:xfrm>
            <a:off x="190550" y="188888"/>
            <a:ext cx="2322513" cy="431800"/>
          </a:xfrm>
          <a:prstGeom prst="rect">
            <a:avLst/>
          </a:prstGeom>
          <a:noFill/>
          <a:ln w="9525">
            <a:noFill/>
            <a:miter lim="800000"/>
            <a:headEnd/>
            <a:tailEnd/>
          </a:ln>
        </p:spPr>
      </p:pic>
      <p:sp>
        <p:nvSpPr>
          <p:cNvPr id="19" name="矩形 1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20" name="Picture 2" descr="华工校景-03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ustDataLst>
      <p:tags r:id="rId1"/>
    </p:custData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395536" y="1647475"/>
            <a:ext cx="8496944" cy="1569660"/>
          </a:xfrm>
          <a:prstGeom prst="rect">
            <a:avLst/>
          </a:prstGeom>
          <a:solidFill>
            <a:schemeClr val="bg1"/>
          </a:solidFill>
          <a:ln>
            <a:solidFill>
              <a:srgbClr val="C00000"/>
            </a:solidFill>
          </a:ln>
        </p:spPr>
        <p:txBody>
          <a:bodyPr wrap="square">
            <a:spAutoFit/>
          </a:bodyPr>
          <a:lstStyle/>
          <a:p>
            <a:pPr marL="342900" indent="-342900">
              <a:buClr>
                <a:srgbClr val="C00000"/>
              </a:buClr>
              <a:buFont typeface="Wingdings" panose="05000000000000000000" pitchFamily="2" charset="2"/>
              <a:buChar char="p"/>
            </a:pPr>
            <a:r>
              <a:rPr lang="zh-CN" altLang="en-US" sz="2400" dirty="0">
                <a:solidFill>
                  <a:srgbClr val="C00000"/>
                </a:solidFill>
                <a:latin typeface="仿宋" panose="02010609060101010101" pitchFamily="49" charset="-122"/>
                <a:ea typeface="仿宋" panose="02010609060101010101" pitchFamily="49" charset="-122"/>
              </a:rPr>
              <a:t>县级以上各级人民代表大会常务委员会</a:t>
            </a:r>
            <a:r>
              <a:rPr lang="zh-CN" altLang="en-US" sz="2400" dirty="0">
                <a:latin typeface="仿宋" panose="02010609060101010101" pitchFamily="49" charset="-122"/>
                <a:ea typeface="仿宋" panose="02010609060101010101" pitchFamily="49" charset="-122"/>
              </a:rPr>
              <a:t>监督本级监察委员会工作；</a:t>
            </a:r>
            <a:endParaRPr lang="en-US" altLang="zh-CN" sz="2400" dirty="0">
              <a:latin typeface="仿宋" panose="02010609060101010101" pitchFamily="49" charset="-122"/>
              <a:ea typeface="仿宋" panose="02010609060101010101" pitchFamily="49" charset="-122"/>
            </a:endParaRPr>
          </a:p>
          <a:p>
            <a:pPr marL="342900" indent="-342900">
              <a:buClr>
                <a:srgbClr val="C00000"/>
              </a:buClr>
              <a:buFont typeface="Wingdings" panose="05000000000000000000" pitchFamily="2" charset="2"/>
              <a:buChar char="p"/>
            </a:pPr>
            <a:r>
              <a:rPr lang="zh-CN" altLang="en-US" sz="2400" dirty="0">
                <a:solidFill>
                  <a:srgbClr val="C00000"/>
                </a:solidFill>
                <a:latin typeface="仿宋" panose="02010609060101010101" pitchFamily="49" charset="-122"/>
                <a:ea typeface="仿宋" panose="02010609060101010101" pitchFamily="49" charset="-122"/>
              </a:rPr>
              <a:t>国务院</a:t>
            </a:r>
            <a:r>
              <a:rPr lang="zh-CN" altLang="en-US" sz="2400" dirty="0">
                <a:latin typeface="仿宋" panose="02010609060101010101" pitchFamily="49" charset="-122"/>
                <a:ea typeface="仿宋" panose="02010609060101010101" pitchFamily="49" charset="-122"/>
              </a:rPr>
              <a:t>不再行使领导和管理监察工作的权利；</a:t>
            </a:r>
            <a:endParaRPr lang="en-US" altLang="zh-CN" sz="2400" dirty="0">
              <a:latin typeface="仿宋" panose="02010609060101010101" pitchFamily="49" charset="-122"/>
              <a:ea typeface="仿宋" panose="02010609060101010101" pitchFamily="49" charset="-122"/>
            </a:endParaRPr>
          </a:p>
          <a:p>
            <a:pPr marL="342900" indent="-342900">
              <a:buClr>
                <a:srgbClr val="C00000"/>
              </a:buClr>
              <a:buFont typeface="Wingdings" panose="05000000000000000000" pitchFamily="2" charset="2"/>
              <a:buChar char="p"/>
            </a:pPr>
            <a:r>
              <a:rPr lang="zh-CN" altLang="en-US" sz="2400" dirty="0">
                <a:latin typeface="仿宋" panose="02010609060101010101" pitchFamily="49" charset="-122"/>
                <a:ea typeface="仿宋" panose="02010609060101010101" pitchFamily="49" charset="-122"/>
              </a:rPr>
              <a:t>监察委主任任期与本级人大任期相同，连续任职</a:t>
            </a:r>
            <a:r>
              <a:rPr lang="zh-CN" altLang="en-US" sz="2400" dirty="0">
                <a:solidFill>
                  <a:srgbClr val="C00000"/>
                </a:solidFill>
                <a:latin typeface="仿宋" panose="02010609060101010101" pitchFamily="49" charset="-122"/>
                <a:ea typeface="仿宋" panose="02010609060101010101" pitchFamily="49" charset="-122"/>
              </a:rPr>
              <a:t>不超过</a:t>
            </a:r>
            <a:r>
              <a:rPr lang="en-US" altLang="zh-CN" sz="2400" dirty="0">
                <a:solidFill>
                  <a:srgbClr val="C00000"/>
                </a:solidFill>
                <a:latin typeface="仿宋" panose="02010609060101010101" pitchFamily="49" charset="-122"/>
                <a:ea typeface="仿宋" panose="02010609060101010101" pitchFamily="49" charset="-122"/>
              </a:rPr>
              <a:t>2</a:t>
            </a:r>
            <a:r>
              <a:rPr lang="zh-CN" altLang="en-US" sz="2400" dirty="0">
                <a:solidFill>
                  <a:srgbClr val="C00000"/>
                </a:solidFill>
                <a:latin typeface="仿宋" panose="02010609060101010101" pitchFamily="49" charset="-122"/>
                <a:ea typeface="仿宋" panose="02010609060101010101" pitchFamily="49" charset="-122"/>
              </a:rPr>
              <a:t>届；</a:t>
            </a:r>
          </a:p>
        </p:txBody>
      </p:sp>
      <p:sp>
        <p:nvSpPr>
          <p:cNvPr id="8" name="矩形 7"/>
          <p:cNvSpPr/>
          <p:nvPr/>
        </p:nvSpPr>
        <p:spPr>
          <a:xfrm>
            <a:off x="611560" y="3507854"/>
            <a:ext cx="7992888" cy="523220"/>
          </a:xfrm>
          <a:prstGeom prst="rect">
            <a:avLst/>
          </a:prstGeom>
          <a:solidFill>
            <a:srgbClr val="C00000"/>
          </a:solidFill>
        </p:spPr>
        <p:txBody>
          <a:bodyPr wrap="square">
            <a:spAutoFit/>
          </a:bodyPr>
          <a:lstStyle/>
          <a:p>
            <a:pPr algn="ctr"/>
            <a:r>
              <a:rPr lang="zh-CN" altLang="en-US" sz="2800" dirty="0">
                <a:solidFill>
                  <a:schemeClr val="bg1"/>
                </a:solidFill>
                <a:effectLst>
                  <a:outerShdw blurRad="38100" dist="38100" dir="2700000" algn="tl">
                    <a:srgbClr val="000000">
                      <a:alpha val="43137"/>
                    </a:srgbClr>
                  </a:outerShdw>
                </a:effectLst>
              </a:rPr>
              <a:t>自此，“一府一委两院”格局在宪法中予以确定</a:t>
            </a:r>
          </a:p>
        </p:txBody>
      </p:sp>
      <p:sp>
        <p:nvSpPr>
          <p:cNvPr id="10" name="TextBox 45"/>
          <p:cNvSpPr txBox="1"/>
          <p:nvPr/>
        </p:nvSpPr>
        <p:spPr>
          <a:xfrm rot="16200000">
            <a:off x="4547029" y="-2853351"/>
            <a:ext cx="553998" cy="7848871"/>
          </a:xfrm>
          <a:prstGeom prst="rect">
            <a:avLst/>
          </a:prstGeom>
          <a:noFill/>
          <a:effectLst>
            <a:outerShdw blurRad="50800" dist="38100" dir="5400000" algn="t" rotWithShape="0">
              <a:prstClr val="black">
                <a:alpha val="40000"/>
              </a:prstClr>
            </a:outerShdw>
          </a:effectLst>
        </p:spPr>
        <p:txBody>
          <a:bodyPr vert="eaVert" wrap="square" rtlCol="0">
            <a:spAutoFit/>
          </a:bodyPr>
          <a:lstStyle/>
          <a:p>
            <a:r>
              <a:rPr lang="zh-CN" altLang="en-US" sz="2400" dirty="0">
                <a:solidFill>
                  <a:srgbClr val="C00000"/>
                </a:solidFill>
                <a:latin typeface="华文中宋" panose="02010600040101010101" pitchFamily="2" charset="-122"/>
                <a:ea typeface="华文中宋" panose="02010600040101010101" pitchFamily="2" charset="-122"/>
              </a:rPr>
              <a:t>推动国家监察体制改革，</a:t>
            </a:r>
            <a:r>
              <a:rPr lang="zh-CN" altLang="en-US" sz="2400" dirty="0">
                <a:latin typeface="华文中宋" panose="02010600040101010101" pitchFamily="2" charset="-122"/>
                <a:ea typeface="华文中宋" panose="02010600040101010101" pitchFamily="2" charset="-122"/>
              </a:rPr>
              <a:t>为成立监察委员会提供宪法依据</a:t>
            </a:r>
            <a:endParaRPr lang="zh-CN" altLang="en-US" sz="2400" b="1"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endParaRPr>
          </a:p>
        </p:txBody>
      </p:sp>
      <p:cxnSp>
        <p:nvCxnSpPr>
          <p:cNvPr id="11" name="直接连接符 10"/>
          <p:cNvCxnSpPr/>
          <p:nvPr/>
        </p:nvCxnSpPr>
        <p:spPr>
          <a:xfrm rot="16200000">
            <a:off x="4535996" y="-2121434"/>
            <a:ext cx="0" cy="6984776"/>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95536" y="843558"/>
            <a:ext cx="8300992" cy="3539430"/>
          </a:xfrm>
          <a:prstGeom prst="rect">
            <a:avLst/>
          </a:prstGeom>
          <a:solidFill>
            <a:schemeClr val="bg1"/>
          </a:solidFill>
          <a:ln>
            <a:solidFill>
              <a:schemeClr val="bg1"/>
            </a:solidFill>
          </a:ln>
          <a:effectLst/>
        </p:spPr>
        <p:txBody>
          <a:bodyPr wrap="square">
            <a:spAutoFit/>
          </a:bodyPr>
          <a:lstStyle/>
          <a:p>
            <a:r>
              <a:rPr lang="zh-CN" altLang="zh-CN" sz="2800" dirty="0">
                <a:latin typeface="华文中宋" panose="02010600040101010101" pitchFamily="2" charset="-122"/>
                <a:ea typeface="华文中宋" panose="02010600040101010101" pitchFamily="2" charset="-122"/>
              </a:rPr>
              <a:t>国家监察体制改革从设想变成了现实</a:t>
            </a:r>
            <a:r>
              <a:rPr lang="zh-CN" altLang="en-US" sz="2800" dirty="0">
                <a:latin typeface="华文中宋" panose="02010600040101010101" pitchFamily="2" charset="-122"/>
                <a:ea typeface="华文中宋" panose="02010600040101010101" pitchFamily="2" charset="-122"/>
              </a:rPr>
              <a:t>，</a:t>
            </a:r>
            <a:r>
              <a:rPr lang="zh-CN" altLang="zh-CN" sz="2800" dirty="0">
                <a:latin typeface="华文中宋" panose="02010600040101010101" pitchFamily="2" charset="-122"/>
                <a:ea typeface="华文中宋" panose="02010600040101010101" pitchFamily="2" charset="-122"/>
              </a:rPr>
              <a:t>大致经历了</a:t>
            </a:r>
            <a:r>
              <a:rPr lang="zh-CN" altLang="en-US" sz="2800" dirty="0">
                <a:latin typeface="华文中宋" panose="02010600040101010101" pitchFamily="2" charset="-122"/>
                <a:ea typeface="华文中宋" panose="02010600040101010101" pitchFamily="2" charset="-122"/>
              </a:rPr>
              <a:t>如下</a:t>
            </a:r>
            <a:r>
              <a:rPr lang="zh-CN" altLang="zh-CN" sz="2800" dirty="0">
                <a:latin typeface="华文中宋" panose="02010600040101010101" pitchFamily="2" charset="-122"/>
                <a:ea typeface="华文中宋" panose="02010600040101010101" pitchFamily="2" charset="-122"/>
              </a:rPr>
              <a:t>几个阶段。</a:t>
            </a:r>
            <a:endParaRPr lang="en-US" altLang="zh-CN" sz="2800" dirty="0">
              <a:latin typeface="华文中宋" panose="02010600040101010101" pitchFamily="2" charset="-122"/>
              <a:ea typeface="华文中宋" panose="02010600040101010101" pitchFamily="2"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黑体" panose="02010609060101010101" pitchFamily="49" charset="-122"/>
                <a:ea typeface="黑体" panose="02010609060101010101" pitchFamily="49" charset="-122"/>
              </a:rPr>
              <a:t>中央规划阶段</a:t>
            </a:r>
            <a:r>
              <a:rPr lang="zh-CN" altLang="zh-CN" sz="2800" dirty="0">
                <a:latin typeface="仿宋" panose="02010609060101010101" pitchFamily="49" charset="-122"/>
                <a:ea typeface="仿宋" panose="02010609060101010101" pitchFamily="49" charset="-122"/>
              </a:rPr>
              <a:t>（</a:t>
            </a:r>
            <a:r>
              <a:rPr lang="en-US" altLang="zh-CN" sz="2800" dirty="0">
                <a:latin typeface="仿宋" panose="02010609060101010101" pitchFamily="49" charset="-122"/>
                <a:ea typeface="仿宋" panose="02010609060101010101" pitchFamily="49" charset="-122"/>
              </a:rPr>
              <a:t>2013</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9</a:t>
            </a:r>
            <a:r>
              <a:rPr lang="zh-CN" altLang="zh-CN" sz="2800" dirty="0">
                <a:latin typeface="仿宋" panose="02010609060101010101" pitchFamily="49" charset="-122"/>
                <a:ea typeface="仿宋" panose="02010609060101010101" pitchFamily="49" charset="-122"/>
              </a:rPr>
              <a:t>日至</a:t>
            </a:r>
            <a:r>
              <a:rPr lang="en-US" altLang="zh-CN" sz="2800" dirty="0">
                <a:latin typeface="仿宋" panose="02010609060101010101" pitchFamily="49" charset="-122"/>
                <a:ea typeface="仿宋" panose="02010609060101010101" pitchFamily="49" charset="-122"/>
              </a:rPr>
              <a:t>2016</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    </a:t>
            </a:r>
            <a:r>
              <a:rPr lang="en-US" altLang="zh-CN" sz="2800" b="1" dirty="0">
                <a:solidFill>
                  <a:srgbClr val="C00000"/>
                </a:solidFill>
                <a:latin typeface="仿宋" panose="02010609060101010101" pitchFamily="49" charset="-122"/>
                <a:ea typeface="仿宋" panose="02010609060101010101" pitchFamily="49" charset="-122"/>
              </a:rPr>
              <a:t>①</a:t>
            </a:r>
            <a:r>
              <a:rPr lang="en-US" altLang="zh-CN" sz="2800" dirty="0">
                <a:latin typeface="仿宋" panose="02010609060101010101" pitchFamily="49" charset="-122"/>
                <a:ea typeface="仿宋" panose="02010609060101010101" pitchFamily="49" charset="-122"/>
              </a:rPr>
              <a:t>2013</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zh-CN" altLang="en-US" sz="2800" b="1" dirty="0">
                <a:latin typeface="仿宋" panose="02010609060101010101" pitchFamily="49" charset="-122"/>
                <a:ea typeface="仿宋" panose="02010609060101010101" pitchFamily="49" charset="-122"/>
              </a:rPr>
              <a:t>十八届三中全会</a:t>
            </a:r>
            <a:r>
              <a:rPr lang="zh-CN" altLang="zh-CN" sz="2800" dirty="0">
                <a:latin typeface="仿宋" panose="02010609060101010101" pitchFamily="49" charset="-122"/>
                <a:ea typeface="仿宋" panose="02010609060101010101" pitchFamily="49" charset="-122"/>
              </a:rPr>
              <a:t>通过了《中共中央关于全面深化改革若干重大问题的决定》，指出</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全面深化改革的总目标是完善和发展中国特色社会主义制度，推进国家治理体系和治理能力现代化。</a:t>
            </a:r>
            <a:r>
              <a:rPr lang="en-US" altLang="zh-CN" sz="2800" dirty="0">
                <a:latin typeface="仿宋" panose="02010609060101010101" pitchFamily="49" charset="-122"/>
                <a:ea typeface="仿宋" panose="02010609060101010101" pitchFamily="49" charset="-122"/>
              </a:rPr>
              <a:t>”</a:t>
            </a:r>
            <a:endParaRPr lang="zh-CN" altLang="zh-CN" sz="2400" dirty="0">
              <a:solidFill>
                <a:srgbClr val="C00000"/>
              </a:solidFill>
              <a:latin typeface="华文中宋" panose="02010600040101010101" pitchFamily="2" charset="-122"/>
              <a:ea typeface="华文中宋" panose="02010600040101010101" pitchFamily="2"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47472" y="699542"/>
            <a:ext cx="8249056" cy="3785652"/>
          </a:xfrm>
          <a:prstGeom prst="rect">
            <a:avLst/>
          </a:prstGeom>
          <a:solidFill>
            <a:schemeClr val="bg1"/>
          </a:solidFill>
          <a:ln>
            <a:solidFill>
              <a:schemeClr val="bg1"/>
            </a:solidFill>
          </a:ln>
          <a:effectLst/>
        </p:spPr>
        <p:txBody>
          <a:bodyPr wrap="square">
            <a:spAutoFit/>
          </a:bodyPr>
          <a:lstStyle/>
          <a:p>
            <a:r>
              <a:rPr lang="en-US" altLang="zh-CN" sz="2400" dirty="0">
                <a:latin typeface="仿宋" panose="02010609060101010101" pitchFamily="49" charset="-122"/>
                <a:ea typeface="仿宋" panose="02010609060101010101" pitchFamily="49" charset="-122"/>
              </a:rPr>
              <a:t>     </a:t>
            </a:r>
            <a:r>
              <a:rPr lang="en-US" altLang="zh-CN" sz="2400" dirty="0">
                <a:solidFill>
                  <a:srgbClr val="C00000"/>
                </a:solidFill>
                <a:latin typeface="仿宋" panose="02010609060101010101" pitchFamily="49" charset="-122"/>
                <a:ea typeface="仿宋" panose="02010609060101010101" pitchFamily="49" charset="-122"/>
              </a:rPr>
              <a:t>②</a:t>
            </a:r>
            <a:r>
              <a:rPr lang="en-US" altLang="zh-CN" sz="2400" dirty="0">
                <a:latin typeface="仿宋" panose="02010609060101010101" pitchFamily="49" charset="-122"/>
                <a:ea typeface="仿宋" panose="02010609060101010101" pitchFamily="49" charset="-122"/>
              </a:rPr>
              <a:t>2016</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9</a:t>
            </a:r>
            <a:r>
              <a:rPr lang="zh-CN" altLang="zh-CN" sz="2400" dirty="0">
                <a:latin typeface="仿宋" panose="02010609060101010101" pitchFamily="49" charset="-122"/>
                <a:ea typeface="仿宋" panose="02010609060101010101" pitchFamily="49" charset="-122"/>
              </a:rPr>
              <a:t>月，</a:t>
            </a:r>
            <a:r>
              <a:rPr lang="zh-CN" altLang="en-US" sz="2400" dirty="0">
                <a:latin typeface="仿宋" panose="02010609060101010101" pitchFamily="49" charset="-122"/>
                <a:ea typeface="仿宋" panose="02010609060101010101" pitchFamily="49" charset="-122"/>
              </a:rPr>
              <a:t>习近平在</a:t>
            </a:r>
            <a:r>
              <a:rPr lang="zh-CN" altLang="en-US" sz="2400" b="1" dirty="0">
                <a:solidFill>
                  <a:srgbClr val="C00000"/>
                </a:solidFill>
                <a:latin typeface="仿宋" panose="02010609060101010101" pitchFamily="49" charset="-122"/>
                <a:ea typeface="仿宋" panose="02010609060101010101" pitchFamily="49" charset="-122"/>
              </a:rPr>
              <a:t>十八届中纪委第六次全体会议</a:t>
            </a:r>
            <a:r>
              <a:rPr lang="zh-CN" altLang="zh-CN" sz="2400" dirty="0">
                <a:latin typeface="仿宋" panose="02010609060101010101" pitchFamily="49" charset="-122"/>
                <a:ea typeface="仿宋" panose="02010609060101010101" pitchFamily="49" charset="-122"/>
              </a:rPr>
              <a:t>上指出，</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要坚持党对党风廉政建设和反腐败工作的统一领导，扩大监察范围，整合监察力量，健全国家监察组织架构，形成全面覆盖国家机关及其公务员的国家监察体系</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。此时的政治体制改革已经从</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构建现代国家治理体系</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的方向性原则中脱胎而出，成为一个相对具体的制度设想。</a:t>
            </a:r>
            <a:r>
              <a:rPr lang="zh-CN" altLang="en-US" sz="2400" dirty="0">
                <a:solidFill>
                  <a:srgbClr val="C00000"/>
                </a:solidFill>
                <a:latin typeface="仿宋" panose="02010609060101010101" pitchFamily="49" charset="-122"/>
                <a:ea typeface="仿宋" panose="02010609060101010101" pitchFamily="49" charset="-122"/>
              </a:rPr>
              <a:t>③</a:t>
            </a:r>
            <a:r>
              <a:rPr lang="en-US" altLang="zh-CN" sz="2400" dirty="0">
                <a:latin typeface="仿宋" panose="02010609060101010101" pitchFamily="49" charset="-122"/>
                <a:ea typeface="仿宋" panose="02010609060101010101" pitchFamily="49" charset="-122"/>
              </a:rPr>
              <a:t>2016</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10</a:t>
            </a:r>
            <a:r>
              <a:rPr lang="zh-CN" altLang="zh-CN" sz="2400" dirty="0">
                <a:latin typeface="仿宋" panose="02010609060101010101" pitchFamily="49" charset="-122"/>
                <a:ea typeface="仿宋" panose="02010609060101010101" pitchFamily="49" charset="-122"/>
              </a:rPr>
              <a:t>月，</a:t>
            </a:r>
            <a:r>
              <a:rPr lang="zh-CN" altLang="en-US" sz="2400" b="1" dirty="0">
                <a:solidFill>
                  <a:srgbClr val="C00000"/>
                </a:solidFill>
                <a:latin typeface="仿宋" panose="02010609060101010101" pitchFamily="49" charset="-122"/>
                <a:ea typeface="仿宋" panose="02010609060101010101" pitchFamily="49" charset="-122"/>
              </a:rPr>
              <a:t>十八届六中全会</a:t>
            </a:r>
            <a:r>
              <a:rPr lang="zh-CN" altLang="en-US" sz="2400" dirty="0">
                <a:latin typeface="仿宋" panose="02010609060101010101" pitchFamily="49" charset="-122"/>
                <a:ea typeface="仿宋" panose="02010609060101010101" pitchFamily="49" charset="-122"/>
              </a:rPr>
              <a:t>审议通过的</a:t>
            </a:r>
            <a:r>
              <a:rPr lang="zh-CN" altLang="zh-CN" sz="2400" dirty="0">
                <a:latin typeface="仿宋" panose="02010609060101010101" pitchFamily="49" charset="-122"/>
                <a:ea typeface="仿宋" panose="02010609060101010101" pitchFamily="49" charset="-122"/>
              </a:rPr>
              <a:t>的《中国共产党党内监督条例》明确规定，</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各级党委应当支持和保证同级人大、政府、监察机关、司法机关等对国家机关及公职人员依法进行监督</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a:t>
            </a:r>
            <a:endParaRPr lang="zh-CN" altLang="zh-CN" sz="2400" dirty="0">
              <a:solidFill>
                <a:srgbClr val="C00000"/>
              </a:solidFill>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67544" y="832812"/>
            <a:ext cx="8249056" cy="3477875"/>
          </a:xfrm>
          <a:prstGeom prst="rect">
            <a:avLst/>
          </a:prstGeom>
          <a:solidFill>
            <a:schemeClr val="bg1"/>
          </a:solidFill>
          <a:ln>
            <a:solidFill>
              <a:schemeClr val="bg1"/>
            </a:solidFill>
          </a:ln>
          <a:effectLst/>
        </p:spPr>
        <p:txBody>
          <a:bodyPr wrap="square">
            <a:spAutoFit/>
          </a:bodyPr>
          <a:lstStyle/>
          <a:p>
            <a:r>
              <a:rPr lang="en-US" altLang="zh-CN" sz="2800" dirty="0">
                <a:solidFill>
                  <a:srgbClr val="C00000"/>
                </a:solidFill>
                <a:latin typeface="仿宋" panose="02010609060101010101" pitchFamily="49" charset="-122"/>
                <a:ea typeface="仿宋" panose="02010609060101010101" pitchFamily="49" charset="-122"/>
              </a:rPr>
              <a:t>    ④</a:t>
            </a:r>
            <a:r>
              <a:rPr lang="en-US" altLang="zh-CN" sz="2800" dirty="0">
                <a:latin typeface="仿宋" panose="02010609060101010101" pitchFamily="49" charset="-122"/>
                <a:ea typeface="仿宋" panose="02010609060101010101" pitchFamily="49" charset="-122"/>
              </a:rPr>
              <a:t>2016</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7</a:t>
            </a:r>
            <a:r>
              <a:rPr lang="zh-CN" altLang="zh-CN" sz="2800" dirty="0">
                <a:latin typeface="仿宋" panose="02010609060101010101" pitchFamily="49" charset="-122"/>
                <a:ea typeface="仿宋" panose="02010609060101010101" pitchFamily="49" charset="-122"/>
              </a:rPr>
              <a:t>日，国家监察部官网报道了中共中央办公厅印发的</a:t>
            </a:r>
            <a:r>
              <a:rPr lang="zh-CN" altLang="zh-CN" sz="2800" dirty="0">
                <a:latin typeface="华文中宋" panose="02010600040101010101" pitchFamily="2" charset="-122"/>
                <a:ea typeface="华文中宋" panose="02010600040101010101" pitchFamily="2" charset="-122"/>
              </a:rPr>
              <a:t>《关于在北京市、山西省、浙江省开展国家监察体制改革试点方案》</a:t>
            </a:r>
            <a:r>
              <a:rPr lang="zh-CN" altLang="zh-CN" sz="2800" dirty="0">
                <a:latin typeface="仿宋" panose="02010609060101010101" pitchFamily="49" charset="-122"/>
                <a:ea typeface="仿宋" panose="02010609060101010101" pitchFamily="49" charset="-122"/>
              </a:rPr>
              <a:t>。根据该方案，中央将部署</a:t>
            </a:r>
            <a:r>
              <a:rPr lang="zh-CN" altLang="zh-CN" sz="2800" dirty="0">
                <a:solidFill>
                  <a:srgbClr val="C00000"/>
                </a:solidFill>
                <a:latin typeface="仿宋" panose="02010609060101010101" pitchFamily="49" charset="-122"/>
                <a:ea typeface="仿宋" panose="02010609060101010101" pitchFamily="49" charset="-122"/>
              </a:rPr>
              <a:t>在</a:t>
            </a:r>
            <a:r>
              <a:rPr lang="en-US" altLang="zh-CN" sz="2800" dirty="0">
                <a:solidFill>
                  <a:srgbClr val="C00000"/>
                </a:solidFill>
                <a:latin typeface="仿宋" panose="02010609060101010101" pitchFamily="49" charset="-122"/>
                <a:ea typeface="仿宋" panose="02010609060101010101" pitchFamily="49" charset="-122"/>
              </a:rPr>
              <a:t>3</a:t>
            </a:r>
            <a:r>
              <a:rPr lang="zh-CN" altLang="zh-CN" sz="2800" dirty="0">
                <a:solidFill>
                  <a:srgbClr val="C00000"/>
                </a:solidFill>
                <a:latin typeface="仿宋" panose="02010609060101010101" pitchFamily="49" charset="-122"/>
                <a:ea typeface="仿宋" panose="02010609060101010101" pitchFamily="49" charset="-122"/>
              </a:rPr>
              <a:t>省市设立各级监察委员会</a:t>
            </a:r>
            <a:r>
              <a:rPr lang="zh-CN" altLang="zh-CN" sz="2800" dirty="0">
                <a:latin typeface="仿宋" panose="02010609060101010101" pitchFamily="49" charset="-122"/>
                <a:ea typeface="仿宋" panose="02010609060101010101" pitchFamily="49" charset="-122"/>
              </a:rPr>
              <a:t>，先行先试、探索实践，为在全国推开积累经验。</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这是一份具有重要意义的文件，标志着中央的规划已经成熟，进入试点阶段。</a:t>
            </a:r>
          </a:p>
          <a:p>
            <a:endParaRPr lang="zh-CN" altLang="zh-CN" sz="2400" dirty="0">
              <a:solidFill>
                <a:srgbClr val="C00000"/>
              </a:solidFill>
              <a:latin typeface="华文中宋" panose="02010600040101010101" pitchFamily="2" charset="-122"/>
              <a:ea typeface="华文中宋" panose="02010600040101010101" pitchFamily="2"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67544" y="832812"/>
            <a:ext cx="8249056" cy="3539430"/>
          </a:xfrm>
          <a:prstGeom prst="rect">
            <a:avLst/>
          </a:prstGeom>
          <a:solidFill>
            <a:schemeClr val="bg1"/>
          </a:solidFill>
          <a:ln>
            <a:solidFill>
              <a:schemeClr val="bg1"/>
            </a:solidFill>
          </a:ln>
          <a:effectLst/>
        </p:spPr>
        <p:txBody>
          <a:bodyPr wrap="square">
            <a:spAutoFit/>
          </a:bodyPr>
          <a:lstStyle/>
          <a:p>
            <a:r>
              <a:rPr lang="en-US" altLang="zh-CN" dirty="0"/>
              <a:t>            </a:t>
            </a:r>
            <a:r>
              <a:rPr lang="zh-CN" altLang="zh-CN" sz="2800" dirty="0">
                <a:solidFill>
                  <a:srgbClr val="C00000"/>
                </a:solidFill>
                <a:latin typeface="黑体" panose="02010609060101010101" pitchFamily="49" charset="-122"/>
                <a:ea typeface="黑体" panose="02010609060101010101" pitchFamily="49" charset="-122"/>
              </a:rPr>
              <a:t>各地试点阶段</a:t>
            </a:r>
            <a:r>
              <a:rPr lang="zh-CN" altLang="zh-CN" sz="2800" dirty="0">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2016</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11</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7</a:t>
            </a:r>
            <a:r>
              <a:rPr lang="zh-CN" altLang="zh-CN" sz="2800" dirty="0">
                <a:latin typeface="华文中宋" panose="02010600040101010101" pitchFamily="2" charset="-122"/>
                <a:ea typeface="华文中宋" panose="02010600040101010101" pitchFamily="2" charset="-122"/>
              </a:rPr>
              <a:t>日至</a:t>
            </a:r>
            <a:r>
              <a:rPr lang="en-US" altLang="zh-CN" sz="2800" dirty="0">
                <a:latin typeface="华文中宋" panose="02010600040101010101" pitchFamily="2" charset="-122"/>
                <a:ea typeface="华文中宋" panose="02010600040101010101" pitchFamily="2" charset="-122"/>
              </a:rPr>
              <a:t>2017</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11</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3</a:t>
            </a:r>
            <a:r>
              <a:rPr lang="zh-CN" altLang="zh-CN" sz="2800" dirty="0">
                <a:latin typeface="华文中宋" panose="02010600040101010101" pitchFamily="2" charset="-122"/>
                <a:ea typeface="华文中宋" panose="02010600040101010101" pitchFamily="2" charset="-122"/>
              </a:rPr>
              <a:t>日）。</a:t>
            </a:r>
            <a:r>
              <a:rPr lang="zh-CN" altLang="zh-CN" sz="2800" dirty="0">
                <a:latin typeface="仿宋" panose="02010609060101010101" pitchFamily="49" charset="-122"/>
                <a:ea typeface="仿宋" panose="02010609060101010101" pitchFamily="49" charset="-122"/>
              </a:rPr>
              <a:t>自</a:t>
            </a:r>
            <a:r>
              <a:rPr lang="en-US" altLang="zh-CN" sz="2800" dirty="0">
                <a:latin typeface="仿宋" panose="02010609060101010101" pitchFamily="49" charset="-122"/>
                <a:ea typeface="仿宋" panose="02010609060101010101" pitchFamily="49" charset="-122"/>
              </a:rPr>
              <a:t>2016</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7</a:t>
            </a:r>
            <a:r>
              <a:rPr lang="zh-CN" altLang="zh-CN" sz="2800" dirty="0">
                <a:latin typeface="仿宋" panose="02010609060101010101" pitchFamily="49" charset="-122"/>
                <a:ea typeface="仿宋" panose="02010609060101010101" pitchFamily="49" charset="-122"/>
              </a:rPr>
              <a:t>日中央刊发试点方案以来，</a:t>
            </a:r>
            <a:r>
              <a:rPr lang="en-US" altLang="zh-CN" sz="2800" dirty="0">
                <a:latin typeface="仿宋" panose="02010609060101010101" pitchFamily="49" charset="-122"/>
                <a:ea typeface="仿宋" panose="02010609060101010101" pitchFamily="49" charset="-122"/>
              </a:rPr>
              <a:t>3</a:t>
            </a:r>
            <a:r>
              <a:rPr lang="zh-CN" altLang="zh-CN" sz="2800" dirty="0">
                <a:latin typeface="仿宋" panose="02010609060101010101" pitchFamily="49" charset="-122"/>
                <a:ea typeface="仿宋" panose="02010609060101010101" pitchFamily="49" charset="-122"/>
              </a:rPr>
              <a:t>省市开始紧锣密鼓地展开监察委员会的筹建工作，为未来全面推进改革提供经验。</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黑体" panose="02010609060101010101" pitchFamily="49" charset="-122"/>
                <a:ea typeface="黑体" panose="02010609060101010101" pitchFamily="49" charset="-122"/>
              </a:rPr>
              <a:t>全国推开阶段</a:t>
            </a:r>
            <a:r>
              <a:rPr lang="zh-CN" altLang="zh-CN" sz="2800" dirty="0">
                <a:solidFill>
                  <a:srgbClr val="C00000"/>
                </a:solidFill>
                <a:latin typeface="华文中宋" panose="02010600040101010101" pitchFamily="2" charset="-122"/>
                <a:ea typeface="华文中宋" panose="02010600040101010101" pitchFamily="2" charset="-122"/>
              </a:rPr>
              <a:t>（</a:t>
            </a:r>
            <a:r>
              <a:rPr lang="en-US" altLang="zh-CN" sz="2800" dirty="0">
                <a:latin typeface="华文中宋" panose="02010600040101010101" pitchFamily="2" charset="-122"/>
                <a:ea typeface="华文中宋" panose="02010600040101010101" pitchFamily="2" charset="-122"/>
              </a:rPr>
              <a:t>2017</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11</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4</a:t>
            </a:r>
            <a:r>
              <a:rPr lang="zh-CN" altLang="zh-CN" sz="2800" dirty="0">
                <a:latin typeface="华文中宋" panose="02010600040101010101" pitchFamily="2" charset="-122"/>
                <a:ea typeface="华文中宋" panose="02010600040101010101" pitchFamily="2" charset="-122"/>
              </a:rPr>
              <a:t>日至</a:t>
            </a:r>
            <a:r>
              <a:rPr lang="en-US" altLang="zh-CN" sz="2800" dirty="0">
                <a:latin typeface="华文中宋" panose="02010600040101010101" pitchFamily="2" charset="-122"/>
                <a:ea typeface="华文中宋" panose="02010600040101010101" pitchFamily="2" charset="-122"/>
              </a:rPr>
              <a:t>2018</a:t>
            </a:r>
            <a:r>
              <a:rPr lang="zh-CN" altLang="zh-CN" sz="2800" dirty="0">
                <a:latin typeface="华文中宋" panose="02010600040101010101" pitchFamily="2" charset="-122"/>
                <a:ea typeface="华文中宋" panose="02010600040101010101" pitchFamily="2" charset="-122"/>
              </a:rPr>
              <a:t>年</a:t>
            </a:r>
            <a:r>
              <a:rPr lang="en-US" altLang="zh-CN" sz="2800" dirty="0">
                <a:latin typeface="华文中宋" panose="02010600040101010101" pitchFamily="2" charset="-122"/>
                <a:ea typeface="华文中宋" panose="02010600040101010101" pitchFamily="2" charset="-122"/>
              </a:rPr>
              <a:t>2</a:t>
            </a:r>
            <a:r>
              <a:rPr lang="zh-CN" altLang="zh-CN" sz="2800" dirty="0">
                <a:latin typeface="华文中宋" panose="02010600040101010101" pitchFamily="2" charset="-122"/>
                <a:ea typeface="华文中宋" panose="02010600040101010101" pitchFamily="2" charset="-122"/>
              </a:rPr>
              <a:t>月</a:t>
            </a:r>
            <a:r>
              <a:rPr lang="en-US" altLang="zh-CN" sz="2800" dirty="0">
                <a:latin typeface="华文中宋" panose="02010600040101010101" pitchFamily="2" charset="-122"/>
                <a:ea typeface="华文中宋" panose="02010600040101010101" pitchFamily="2" charset="-122"/>
              </a:rPr>
              <a:t>1</a:t>
            </a:r>
            <a:r>
              <a:rPr lang="zh-CN" altLang="zh-CN" sz="2800" dirty="0">
                <a:latin typeface="华文中宋" panose="02010600040101010101" pitchFamily="2" charset="-122"/>
                <a:ea typeface="华文中宋" panose="02010600040101010101" pitchFamily="2" charset="-122"/>
              </a:rPr>
              <a:t>日）。</a:t>
            </a:r>
            <a:r>
              <a:rPr lang="en-US" altLang="zh-CN" sz="2800" dirty="0">
                <a:latin typeface="仿宋" panose="02010609060101010101" pitchFamily="49" charset="-122"/>
                <a:ea typeface="仿宋" panose="02010609060101010101" pitchFamily="49" charset="-122"/>
              </a:rPr>
              <a:t>2017</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4</a:t>
            </a:r>
            <a:r>
              <a:rPr lang="zh-CN" altLang="zh-CN" sz="2800" dirty="0">
                <a:latin typeface="仿宋" panose="02010609060101010101" pitchFamily="49" charset="-122"/>
                <a:ea typeface="仿宋" panose="02010609060101010101" pitchFamily="49" charset="-122"/>
              </a:rPr>
              <a:t>日，全国人大常委会公布《关于在全国各地推开国家监察体制改革试点工作的决定》，国家监察体制改革由试点</a:t>
            </a:r>
            <a:r>
              <a:rPr lang="en-US" altLang="zh-CN" sz="2800" dirty="0">
                <a:latin typeface="仿宋" panose="02010609060101010101" pitchFamily="49" charset="-122"/>
                <a:ea typeface="仿宋" panose="02010609060101010101" pitchFamily="49" charset="-122"/>
              </a:rPr>
              <a:t>3</a:t>
            </a:r>
            <a:r>
              <a:rPr lang="zh-CN" altLang="zh-CN" sz="2800" dirty="0">
                <a:latin typeface="仿宋" panose="02010609060101010101" pitchFamily="49" charset="-122"/>
                <a:ea typeface="仿宋" panose="02010609060101010101" pitchFamily="49" charset="-122"/>
              </a:rPr>
              <a:t>省市推展至全国。</a:t>
            </a:r>
            <a:endParaRPr lang="zh-CN" altLang="zh-CN" sz="2800" dirty="0">
              <a:solidFill>
                <a:srgbClr val="C00000"/>
              </a:solidFill>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43558"/>
            <a:ext cx="7128792" cy="581762"/>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8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800" dirty="0">
                <a:latin typeface="华文中宋" panose="02010600040101010101" pitchFamily="2" charset="-122"/>
                <a:ea typeface="华文中宋" panose="02010600040101010101" pitchFamily="2" charset="-122"/>
                <a:sym typeface="Impact" panose="020B0806030902050204" pitchFamily="34" charset="0"/>
              </a:rPr>
              <a:t>9</a:t>
            </a:r>
            <a:r>
              <a:rPr lang="zh-CN" altLang="en-US" sz="2800" dirty="0">
                <a:latin typeface="华文中宋" panose="02010600040101010101" pitchFamily="2" charset="-122"/>
                <a:ea typeface="华文中宋" panose="02010600040101010101" pitchFamily="2" charset="-122"/>
                <a:sym typeface="Impact" panose="020B0806030902050204" pitchFamily="34" charset="0"/>
              </a:rPr>
              <a:t>、推进合宪性审查工作</a:t>
            </a:r>
          </a:p>
        </p:txBody>
      </p:sp>
      <p:cxnSp>
        <p:nvCxnSpPr>
          <p:cNvPr id="4" name="直接连接符 3"/>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79512" y="1995685"/>
            <a:ext cx="3672744" cy="2704585"/>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全国人民代表大会设立民族委员会、法律委员会、财政经济委员会、教育科学文化卫生委员会、外事委员会、华侨委员会和其他需要设立的专门委员会。</a:t>
            </a:r>
          </a:p>
        </p:txBody>
      </p:sp>
      <p:sp>
        <p:nvSpPr>
          <p:cNvPr id="7" name="圆角矩形 6"/>
          <p:cNvSpPr/>
          <p:nvPr/>
        </p:nvSpPr>
        <p:spPr>
          <a:xfrm>
            <a:off x="5292416" y="1995685"/>
            <a:ext cx="3600064" cy="2704579"/>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全国人民代表大会设立民族委员会、</a:t>
            </a:r>
            <a:r>
              <a:rPr lang="zh-CN" altLang="en-US" sz="2400" b="1"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宪法和法律委员会</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财政经济委员会、教育科学文化卫生委员会、外事委员会、华侨委员会和其他需要设立的专门委员会。</a:t>
            </a:r>
            <a:endParaRPr lang="zh-CN" altLang="en-US" sz="2400" b="1"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endParaRPr>
          </a:p>
        </p:txBody>
      </p:sp>
      <p:sp>
        <p:nvSpPr>
          <p:cNvPr id="8" name="KSO_Shape"/>
          <p:cNvSpPr/>
          <p:nvPr/>
        </p:nvSpPr>
        <p:spPr>
          <a:xfrm>
            <a:off x="3996272" y="2427734"/>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t>修改为</a:t>
            </a:r>
            <a:endParaRPr lang="zh-CN" altLang="en-US"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2303209" y="1482338"/>
            <a:ext cx="4493538"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宪法第七十条第一款中修改部分</a:t>
            </a:r>
          </a:p>
        </p:txBody>
      </p:sp>
      <p:pic>
        <p:nvPicPr>
          <p:cNvPr id="10"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190550" y="1840055"/>
            <a:ext cx="8701930" cy="2677656"/>
          </a:xfrm>
          <a:prstGeom prst="rect">
            <a:avLst/>
          </a:prstGeom>
          <a:solidFill>
            <a:schemeClr val="bg1"/>
          </a:solidFill>
          <a:ln>
            <a:solidFill>
              <a:schemeClr val="bg1"/>
            </a:solidFill>
          </a:ln>
          <a:effectLst/>
        </p:spPr>
        <p:txBody>
          <a:bodyPr wrap="square">
            <a:spAutoFit/>
          </a:bodyPr>
          <a:lstStyle/>
          <a:p>
            <a:r>
              <a:rPr lang="zh-CN" altLang="en-US" sz="2800" dirty="0">
                <a:latin typeface="仿宋" panose="02010609060101010101" pitchFamily="49" charset="-122"/>
                <a:ea typeface="仿宋" panose="02010609060101010101" pitchFamily="49" charset="-122"/>
              </a:rPr>
              <a:t>   </a:t>
            </a:r>
            <a:r>
              <a:rPr lang="zh-CN" altLang="en-US" sz="2800" dirty="0">
                <a:solidFill>
                  <a:srgbClr val="C00000"/>
                </a:solidFill>
                <a:latin typeface="仿宋" panose="02010609060101010101" pitchFamily="49" charset="-122"/>
                <a:ea typeface="仿宋" panose="02010609060101010101" pitchFamily="49" charset="-122"/>
              </a:rPr>
              <a:t>合宪性审查是为了</a:t>
            </a:r>
            <a:r>
              <a:rPr lang="zh-CN" altLang="en-US" sz="2800" dirty="0">
                <a:latin typeface="仿宋" panose="02010609060101010101" pitchFamily="49" charset="-122"/>
                <a:ea typeface="仿宋" panose="02010609060101010101" pitchFamily="49" charset="-122"/>
              </a:rPr>
              <a:t>监督宪法的实施，确保宪法全面有效实施，维护宪法权威、捍卫宪法尊严。</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en-US" sz="2800" dirty="0">
                <a:latin typeface="仿宋" panose="02010609060101010101" pitchFamily="49" charset="-122"/>
                <a:ea typeface="仿宋" panose="02010609060101010101" pitchFamily="49" charset="-122"/>
              </a:rPr>
              <a:t>在新时代，依宪治国意义非常重大。中国共产党第十八届中央委员会第四次全体会议提出，</a:t>
            </a:r>
            <a:r>
              <a:rPr lang="zh-CN" altLang="en-US" sz="2800" dirty="0">
                <a:solidFill>
                  <a:srgbClr val="C00000"/>
                </a:solidFill>
                <a:latin typeface="仿宋" panose="02010609060101010101" pitchFamily="49" charset="-122"/>
                <a:ea typeface="仿宋" panose="02010609060101010101" pitchFamily="49" charset="-122"/>
              </a:rPr>
              <a:t>全面推进依法治国，总目标是</a:t>
            </a:r>
            <a:r>
              <a:rPr lang="zh-CN" altLang="en-US" sz="2800" dirty="0">
                <a:latin typeface="仿宋" panose="02010609060101010101" pitchFamily="49" charset="-122"/>
                <a:ea typeface="仿宋" panose="02010609060101010101" pitchFamily="49" charset="-122"/>
              </a:rPr>
              <a:t>建设中国特色社会主义</a:t>
            </a:r>
            <a:r>
              <a:rPr lang="zh-CN" altLang="en-US" sz="2800" dirty="0">
                <a:solidFill>
                  <a:srgbClr val="C00000"/>
                </a:solidFill>
                <a:latin typeface="仿宋" panose="02010609060101010101" pitchFamily="49" charset="-122"/>
                <a:ea typeface="仿宋" panose="02010609060101010101" pitchFamily="49" charset="-122"/>
              </a:rPr>
              <a:t>法治体系</a:t>
            </a:r>
            <a:r>
              <a:rPr lang="zh-CN" altLang="en-US" sz="2800" dirty="0">
                <a:latin typeface="仿宋" panose="02010609060101010101" pitchFamily="49" charset="-122"/>
                <a:ea typeface="仿宋" panose="02010609060101010101" pitchFamily="49" charset="-122"/>
              </a:rPr>
              <a:t>，建设社会主义</a:t>
            </a:r>
            <a:r>
              <a:rPr lang="zh-CN" altLang="en-US" sz="2800" dirty="0">
                <a:solidFill>
                  <a:srgbClr val="C00000"/>
                </a:solidFill>
                <a:latin typeface="仿宋" panose="02010609060101010101" pitchFamily="49" charset="-122"/>
                <a:ea typeface="仿宋" panose="02010609060101010101" pitchFamily="49" charset="-122"/>
              </a:rPr>
              <a:t>法治国家</a:t>
            </a:r>
            <a:r>
              <a:rPr lang="zh-CN" altLang="en-US" sz="2800" dirty="0">
                <a:latin typeface="仿宋" panose="02010609060101010101" pitchFamily="49" charset="-122"/>
                <a:ea typeface="仿宋" panose="02010609060101010101" pitchFamily="49" charset="-122"/>
              </a:rPr>
              <a:t>。</a:t>
            </a:r>
          </a:p>
        </p:txBody>
      </p:sp>
      <p:sp>
        <p:nvSpPr>
          <p:cNvPr id="3" name="矩形 2"/>
          <p:cNvSpPr/>
          <p:nvPr/>
        </p:nvSpPr>
        <p:spPr>
          <a:xfrm>
            <a:off x="1331640" y="915566"/>
            <a:ext cx="5570756" cy="523220"/>
          </a:xfrm>
          <a:prstGeom prst="rect">
            <a:avLst/>
          </a:prstGeom>
          <a:solidFill>
            <a:srgbClr val="C00000"/>
          </a:solidFill>
        </p:spPr>
        <p:txBody>
          <a:bodyPr wrap="none">
            <a:spAutoFit/>
          </a:bodyPr>
          <a:lstStyle/>
          <a:p>
            <a:r>
              <a:rPr lang="zh-CN" altLang="en-US" sz="2800" dirty="0">
                <a:solidFill>
                  <a:schemeClr val="bg1"/>
                </a:solidFill>
                <a:effectLst>
                  <a:outerShdw blurRad="38100" dist="38100" dir="2700000" algn="tl">
                    <a:srgbClr val="000000">
                      <a:alpha val="43137"/>
                    </a:srgbClr>
                  </a:outerShdw>
                </a:effectLst>
              </a:rPr>
              <a:t>国家有宪法，必须要有合宪性审查</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47472" y="729876"/>
            <a:ext cx="8249056" cy="3970318"/>
          </a:xfrm>
          <a:prstGeom prst="rect">
            <a:avLst/>
          </a:prstGeom>
          <a:solidFill>
            <a:schemeClr val="bg1"/>
          </a:solid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zh-CN" altLang="zh-CN" sz="2800" dirty="0">
                <a:latin typeface="华文中宋" panose="02010600040101010101" pitchFamily="2" charset="-122"/>
                <a:ea typeface="华文中宋" panose="02010600040101010101" pitchFamily="2" charset="-122"/>
              </a:rPr>
              <a:t>合宪性审查机制的几种主要模式。</a:t>
            </a:r>
            <a:r>
              <a:rPr lang="zh-CN" altLang="zh-CN" sz="2800" dirty="0">
                <a:solidFill>
                  <a:srgbClr val="C00000"/>
                </a:solidFill>
                <a:latin typeface="仿宋" panose="02010609060101010101" pitchFamily="49" charset="-122"/>
                <a:ea typeface="仿宋" panose="02010609060101010101" pitchFamily="49" charset="-122"/>
              </a:rPr>
              <a:t>第一，美国模式。</a:t>
            </a:r>
            <a:r>
              <a:rPr lang="zh-CN" altLang="zh-CN" sz="2800" dirty="0">
                <a:latin typeface="仿宋" panose="02010609060101010101" pitchFamily="49" charset="-122"/>
                <a:ea typeface="仿宋" panose="02010609060101010101" pitchFamily="49" charset="-122"/>
              </a:rPr>
              <a:t>就是由法院在审理案件当中来判断这个法律是否符合宪法。全世界大概有</a:t>
            </a:r>
            <a:r>
              <a:rPr lang="en-US" altLang="zh-CN" sz="2800" dirty="0">
                <a:latin typeface="仿宋" panose="02010609060101010101" pitchFamily="49" charset="-122"/>
                <a:ea typeface="仿宋" panose="02010609060101010101" pitchFamily="49" charset="-122"/>
              </a:rPr>
              <a:t>64</a:t>
            </a:r>
            <a:r>
              <a:rPr lang="zh-CN" altLang="zh-CN" sz="2800" dirty="0">
                <a:latin typeface="仿宋" panose="02010609060101010101" pitchFamily="49" charset="-122"/>
                <a:ea typeface="仿宋" panose="02010609060101010101" pitchFamily="49" charset="-122"/>
              </a:rPr>
              <a:t>个国家合宪性审查采用美国式。</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第二，德国模式。</a:t>
            </a:r>
            <a:r>
              <a:rPr lang="zh-CN" altLang="zh-CN" sz="2800" dirty="0">
                <a:latin typeface="仿宋" panose="02010609060101010101" pitchFamily="49" charset="-122"/>
                <a:ea typeface="仿宋" panose="02010609060101010101" pitchFamily="49" charset="-122"/>
              </a:rPr>
              <a:t>就是在宪法和立法、行政、司法三权之间成立专门的宪法法院，由宪法法院根据宪法来判断法律文件是不是符合宪法。全世界大概有</a:t>
            </a:r>
            <a:r>
              <a:rPr lang="en-US" altLang="zh-CN" sz="2800" dirty="0">
                <a:latin typeface="仿宋" panose="02010609060101010101" pitchFamily="49" charset="-122"/>
                <a:ea typeface="仿宋" panose="02010609060101010101" pitchFamily="49" charset="-122"/>
              </a:rPr>
              <a:t>50</a:t>
            </a:r>
            <a:r>
              <a:rPr lang="zh-CN" altLang="zh-CN" sz="2800" dirty="0">
                <a:latin typeface="仿宋" panose="02010609060101010101" pitchFamily="49" charset="-122"/>
                <a:ea typeface="仿宋" panose="02010609060101010101" pitchFamily="49" charset="-122"/>
              </a:rPr>
              <a:t>多个国家合宪性审查采用德国式。在亚洲国家里面，韩国的合宪性审查采用的是这种模式。</a:t>
            </a:r>
            <a:endParaRPr lang="zh-CN" altLang="zh-CN" sz="2800" dirty="0">
              <a:solidFill>
                <a:srgbClr val="C00000"/>
              </a:solidFill>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67544" y="832812"/>
            <a:ext cx="8249056" cy="2677656"/>
          </a:xfrm>
          <a:prstGeom prst="rect">
            <a:avLst/>
          </a:prstGeom>
          <a:solidFill>
            <a:schemeClr val="bg1"/>
          </a:solid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第三，法国模式。</a:t>
            </a:r>
            <a:r>
              <a:rPr lang="zh-CN" altLang="zh-CN" sz="2800" dirty="0">
                <a:latin typeface="仿宋" panose="02010609060101010101" pitchFamily="49" charset="-122"/>
                <a:ea typeface="仿宋" panose="02010609060101010101" pitchFamily="49" charset="-122"/>
              </a:rPr>
              <a:t>法国不叫宪法法院，它叫宪法委员会。在对法律进行审查的时候，宪法委员会和宪法法院有些做法不太一样。</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第四，社会主义国家采用的模式。</a:t>
            </a:r>
            <a:r>
              <a:rPr lang="zh-CN" altLang="zh-CN" sz="2800" dirty="0">
                <a:latin typeface="仿宋" panose="02010609060101010101" pitchFamily="49" charset="-122"/>
                <a:ea typeface="仿宋" panose="02010609060101010101" pitchFamily="49" charset="-122"/>
              </a:rPr>
              <a:t>按照民主集中制原则，社会主义国家有一个最高权力机关，由最高权力机关来审查法律文件是不是符合宪法。</a:t>
            </a:r>
            <a:endParaRPr lang="zh-CN" altLang="zh-CN" sz="2800" dirty="0">
              <a:solidFill>
                <a:srgbClr val="C00000"/>
              </a:solidFill>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剪去对角的矩形 12"/>
          <p:cNvSpPr/>
          <p:nvPr/>
        </p:nvSpPr>
        <p:spPr>
          <a:xfrm>
            <a:off x="2158411" y="1059583"/>
            <a:ext cx="3111876" cy="560095"/>
          </a:xfrm>
          <a:prstGeom prst="snip2DiagRect">
            <a:avLst>
              <a:gd name="adj1" fmla="val 0"/>
              <a:gd name="adj2" fmla="val 0"/>
            </a:avLst>
          </a:prstGeom>
          <a:noFill/>
          <a:ln w="28575">
            <a:noFill/>
          </a:ln>
          <a:effectLst>
            <a:outerShdw blurRad="88900" dist="75434" dir="2700004" sx="101000" sy="101000"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7" name="TextBox 12"/>
          <p:cNvSpPr txBox="1"/>
          <p:nvPr/>
        </p:nvSpPr>
        <p:spPr>
          <a:xfrm>
            <a:off x="2056368" y="1059582"/>
            <a:ext cx="184731" cy="431528"/>
          </a:xfrm>
          <a:prstGeom prst="rect">
            <a:avLst/>
          </a:prstGeom>
          <a:noFill/>
        </p:spPr>
        <p:txBody>
          <a:bodyPr wrap="none" rtlCol="0">
            <a:spAutoFit/>
          </a:bodyPr>
          <a:lstStyle/>
          <a:p>
            <a:endParaRPr lang="zh-CN" altLang="en-US" sz="2205"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12" name="TextBox 14"/>
          <p:cNvSpPr txBox="1"/>
          <p:nvPr/>
        </p:nvSpPr>
        <p:spPr>
          <a:xfrm>
            <a:off x="3851920" y="190480"/>
            <a:ext cx="2160240" cy="769441"/>
          </a:xfrm>
          <a:prstGeom prst="rect">
            <a:avLst/>
          </a:prstGeom>
          <a:noFill/>
        </p:spPr>
        <p:txBody>
          <a:bodyPr wrap="square" rtlCol="0">
            <a:spAutoFit/>
          </a:bodyPr>
          <a:lstStyle/>
          <a:p>
            <a:r>
              <a:rPr lang="zh-CN" altLang="en-US" sz="44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结    语</a:t>
            </a:r>
          </a:p>
        </p:txBody>
      </p:sp>
      <p:sp>
        <p:nvSpPr>
          <p:cNvPr id="5" name="矩形 4"/>
          <p:cNvSpPr/>
          <p:nvPr/>
        </p:nvSpPr>
        <p:spPr>
          <a:xfrm>
            <a:off x="323528" y="1059582"/>
            <a:ext cx="8496944" cy="3785652"/>
          </a:xfrm>
          <a:prstGeom prst="rect">
            <a:avLst/>
          </a:prstGeom>
        </p:spPr>
        <p:txBody>
          <a:bodyPr wrap="square">
            <a:spAutoFit/>
          </a:bodyPr>
          <a:lstStyle/>
          <a:p>
            <a:r>
              <a:rPr lang="zh-CN" altLang="en-US" dirty="0">
                <a:latin typeface="+mn-ea"/>
                <a:sym typeface="Impact" panose="020B0806030902050204" pitchFamily="34" charset="0"/>
              </a:rPr>
              <a:t>       </a:t>
            </a:r>
            <a:r>
              <a:rPr lang="zh-CN" altLang="en-US" sz="2400" dirty="0">
                <a:latin typeface="仿宋" panose="02010609060101010101" pitchFamily="49" charset="-122"/>
                <a:ea typeface="仿宋" panose="02010609060101010101" pitchFamily="49" charset="-122"/>
                <a:sym typeface="Impact" panose="020B0806030902050204" pitchFamily="34" charset="0"/>
              </a:rPr>
              <a:t>本次修正，是</a:t>
            </a:r>
            <a:r>
              <a:rPr lang="en-US" altLang="zh-CN" sz="2400" dirty="0">
                <a:latin typeface="仿宋" panose="02010609060101010101" pitchFamily="49" charset="-122"/>
                <a:ea typeface="仿宋" panose="02010609060101010101" pitchFamily="49" charset="-122"/>
                <a:sym typeface="Impact" panose="020B0806030902050204" pitchFamily="34" charset="0"/>
              </a:rPr>
              <a:t>2004</a:t>
            </a:r>
            <a:r>
              <a:rPr lang="zh-CN" altLang="en-US" sz="2400" dirty="0">
                <a:latin typeface="仿宋" panose="02010609060101010101" pitchFamily="49" charset="-122"/>
                <a:ea typeface="仿宋" panose="02010609060101010101" pitchFamily="49" charset="-122"/>
                <a:sym typeface="Impact" panose="020B0806030902050204" pitchFamily="34" charset="0"/>
              </a:rPr>
              <a:t>年第四次修正后时隔</a:t>
            </a:r>
            <a:r>
              <a:rPr lang="en-US" altLang="zh-CN" sz="2400" dirty="0">
                <a:latin typeface="仿宋" panose="02010609060101010101" pitchFamily="49" charset="-122"/>
                <a:ea typeface="仿宋" panose="02010609060101010101" pitchFamily="49" charset="-122"/>
                <a:sym typeface="Impact" panose="020B0806030902050204" pitchFamily="34" charset="0"/>
              </a:rPr>
              <a:t>14</a:t>
            </a:r>
            <a:r>
              <a:rPr lang="zh-CN" altLang="en-US" sz="2400" dirty="0">
                <a:latin typeface="仿宋" panose="02010609060101010101" pitchFamily="49" charset="-122"/>
                <a:ea typeface="仿宋" panose="02010609060101010101" pitchFamily="49" charset="-122"/>
                <a:sym typeface="Impact" panose="020B0806030902050204" pitchFamily="34" charset="0"/>
              </a:rPr>
              <a:t>年的首次修正，相对</a:t>
            </a:r>
            <a:r>
              <a:rPr lang="en-US" altLang="zh-CN" sz="2400" dirty="0">
                <a:latin typeface="仿宋" panose="02010609060101010101" pitchFamily="49" charset="-122"/>
                <a:ea typeface="仿宋" panose="02010609060101010101" pitchFamily="49" charset="-122"/>
                <a:sym typeface="Impact" panose="020B0806030902050204" pitchFamily="34" charset="0"/>
              </a:rPr>
              <a:t>1988</a:t>
            </a:r>
            <a:r>
              <a:rPr lang="zh-CN" altLang="en-US" sz="2400" dirty="0">
                <a:latin typeface="仿宋" panose="02010609060101010101" pitchFamily="49" charset="-122"/>
                <a:ea typeface="仿宋" panose="02010609060101010101" pitchFamily="49" charset="-122"/>
                <a:sym typeface="Impact" panose="020B0806030902050204" pitchFamily="34" charset="0"/>
              </a:rPr>
              <a:t>年、</a:t>
            </a:r>
            <a:r>
              <a:rPr lang="en-US" altLang="zh-CN" sz="2400" dirty="0">
                <a:latin typeface="仿宋" panose="02010609060101010101" pitchFamily="49" charset="-122"/>
                <a:ea typeface="仿宋" panose="02010609060101010101" pitchFamily="49" charset="-122"/>
                <a:sym typeface="Impact" panose="020B0806030902050204" pitchFamily="34" charset="0"/>
              </a:rPr>
              <a:t>1993</a:t>
            </a:r>
            <a:r>
              <a:rPr lang="zh-CN" altLang="en-US" sz="2400" dirty="0">
                <a:latin typeface="仿宋" panose="02010609060101010101" pitchFamily="49" charset="-122"/>
                <a:ea typeface="仿宋" panose="02010609060101010101" pitchFamily="49" charset="-122"/>
                <a:sym typeface="Impact" panose="020B0806030902050204" pitchFamily="34" charset="0"/>
              </a:rPr>
              <a:t>年、</a:t>
            </a:r>
            <a:r>
              <a:rPr lang="en-US" altLang="zh-CN" sz="2400" dirty="0">
                <a:latin typeface="仿宋" panose="02010609060101010101" pitchFamily="49" charset="-122"/>
                <a:ea typeface="仿宋" panose="02010609060101010101" pitchFamily="49" charset="-122"/>
                <a:sym typeface="Impact" panose="020B0806030902050204" pitchFamily="34" charset="0"/>
              </a:rPr>
              <a:t>1999</a:t>
            </a:r>
            <a:r>
              <a:rPr lang="zh-CN" altLang="en-US" sz="2400" dirty="0">
                <a:latin typeface="仿宋" panose="02010609060101010101" pitchFamily="49" charset="-122"/>
                <a:ea typeface="仿宋" panose="02010609060101010101" pitchFamily="49" charset="-122"/>
                <a:sym typeface="Impact" panose="020B0806030902050204" pitchFamily="34" charset="0"/>
              </a:rPr>
              <a:t>年、</a:t>
            </a:r>
            <a:r>
              <a:rPr lang="en-US" altLang="zh-CN" sz="2400" dirty="0">
                <a:latin typeface="仿宋" panose="02010609060101010101" pitchFamily="49" charset="-122"/>
                <a:ea typeface="仿宋" panose="02010609060101010101" pitchFamily="49" charset="-122"/>
                <a:sym typeface="Impact" panose="020B0806030902050204" pitchFamily="34" charset="0"/>
              </a:rPr>
              <a:t>2004</a:t>
            </a:r>
            <a:r>
              <a:rPr lang="zh-CN" altLang="en-US" sz="2400" dirty="0">
                <a:latin typeface="仿宋" panose="02010609060101010101" pitchFamily="49" charset="-122"/>
                <a:ea typeface="仿宋" panose="02010609060101010101" pitchFamily="49" charset="-122"/>
                <a:sym typeface="Impact" panose="020B0806030902050204" pitchFamily="34" charset="0"/>
              </a:rPr>
              <a:t>年四次修正，本次修正是</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时间间隔最长的一次</a:t>
            </a:r>
            <a:r>
              <a:rPr lang="zh-CN" altLang="en-US" sz="2400" dirty="0">
                <a:latin typeface="仿宋" panose="02010609060101010101" pitchFamily="49" charset="-122"/>
                <a:ea typeface="仿宋" panose="02010609060101010101" pitchFamily="49" charset="-122"/>
                <a:sym typeface="Impact" panose="020B0806030902050204" pitchFamily="34" charset="0"/>
              </a:rPr>
              <a:t>。</a:t>
            </a:r>
            <a:endParaRPr lang="en-US" altLang="zh-CN" sz="2400" dirty="0">
              <a:latin typeface="仿宋" panose="02010609060101010101" pitchFamily="49" charset="-122"/>
              <a:ea typeface="仿宋" panose="02010609060101010101" pitchFamily="49" charset="-122"/>
              <a:sym typeface="Impact" panose="020B0806030902050204" pitchFamily="34" charset="0"/>
            </a:endParaRPr>
          </a:p>
          <a:p>
            <a:r>
              <a:rPr lang="en-US" altLang="zh-CN" sz="2400" dirty="0">
                <a:latin typeface="仿宋" panose="02010609060101010101" pitchFamily="49" charset="-122"/>
                <a:ea typeface="仿宋" panose="02010609060101010101" pitchFamily="49" charset="-122"/>
                <a:sym typeface="Impact" panose="020B0806030902050204" pitchFamily="34" charset="0"/>
              </a:rPr>
              <a:t>   </a:t>
            </a:r>
            <a:r>
              <a:rPr lang="zh-CN" altLang="en-US" sz="2400" dirty="0">
                <a:latin typeface="仿宋" panose="02010609060101010101" pitchFamily="49" charset="-122"/>
                <a:ea typeface="仿宋" panose="02010609060101010101" pitchFamily="49" charset="-122"/>
                <a:sym typeface="Impact" panose="020B0806030902050204" pitchFamily="34" charset="0"/>
              </a:rPr>
              <a:t>党中央决定对宪法进行适当修改，</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是经过反复考虑、综合方方面面情况作出的</a:t>
            </a:r>
            <a:r>
              <a:rPr lang="zh-CN" altLang="en-US" sz="2400" dirty="0">
                <a:latin typeface="仿宋" panose="02010609060101010101" pitchFamily="49" charset="-122"/>
                <a:ea typeface="仿宋" panose="02010609060101010101" pitchFamily="49" charset="-122"/>
                <a:sym typeface="Impact" panose="020B0806030902050204" pitchFamily="34" charset="0"/>
              </a:rPr>
              <a:t>，目的是通过修改使我国宪法</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更好</a:t>
            </a:r>
            <a:r>
              <a:rPr lang="zh-CN" altLang="en-US" sz="2400" dirty="0">
                <a:latin typeface="仿宋" panose="02010609060101010101" pitchFamily="49" charset="-122"/>
                <a:ea typeface="仿宋" panose="02010609060101010101" pitchFamily="49" charset="-122"/>
                <a:sym typeface="Impact" panose="020B0806030902050204" pitchFamily="34" charset="0"/>
              </a:rPr>
              <a:t>体现人民意志，</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更好体现</a:t>
            </a:r>
            <a:r>
              <a:rPr lang="zh-CN" altLang="en-US" sz="2400" dirty="0">
                <a:latin typeface="仿宋" panose="02010609060101010101" pitchFamily="49" charset="-122"/>
                <a:ea typeface="仿宋" panose="02010609060101010101" pitchFamily="49" charset="-122"/>
                <a:sym typeface="Impact" panose="020B0806030902050204" pitchFamily="34" charset="0"/>
              </a:rPr>
              <a:t>中国特色社会主义制度的优势，</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更好适应</a:t>
            </a:r>
            <a:r>
              <a:rPr lang="zh-CN" altLang="en-US" sz="2400" dirty="0">
                <a:latin typeface="仿宋" panose="02010609060101010101" pitchFamily="49" charset="-122"/>
                <a:ea typeface="仿宋" panose="02010609060101010101" pitchFamily="49" charset="-122"/>
                <a:sym typeface="Impact" panose="020B0806030902050204" pitchFamily="34" charset="0"/>
              </a:rPr>
              <a:t>推进国家治理体系和治理能力现代化的要求。</a:t>
            </a:r>
            <a:endParaRPr lang="en-US" altLang="zh-CN" sz="2400" dirty="0">
              <a:latin typeface="仿宋" panose="02010609060101010101" pitchFamily="49" charset="-122"/>
              <a:ea typeface="仿宋" panose="02010609060101010101" pitchFamily="49" charset="-122"/>
              <a:sym typeface="Impact" panose="020B0806030902050204" pitchFamily="34" charset="0"/>
            </a:endParaRPr>
          </a:p>
          <a:p>
            <a:r>
              <a:rPr lang="en-US" altLang="zh-CN" sz="2400" dirty="0">
                <a:latin typeface="仿宋" panose="02010609060101010101" pitchFamily="49" charset="-122"/>
                <a:ea typeface="仿宋" panose="02010609060101010101" pitchFamily="49" charset="-122"/>
                <a:sym typeface="Impact" panose="020B0806030902050204" pitchFamily="34" charset="0"/>
              </a:rPr>
              <a:t>   </a:t>
            </a:r>
            <a:r>
              <a:rPr lang="zh-CN" altLang="en-US" sz="2400" dirty="0">
                <a:latin typeface="仿宋" panose="02010609060101010101" pitchFamily="49" charset="-122"/>
                <a:ea typeface="仿宋" panose="02010609060101010101" pitchFamily="49" charset="-122"/>
                <a:sym typeface="Impact" panose="020B0806030902050204" pitchFamily="34" charset="0"/>
              </a:rPr>
              <a:t>这对于全面贯彻党的十九大精神、广泛动员和组织全国各族人民为</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夺取新时代中国特色社会主义伟大胜利</a:t>
            </a:r>
            <a:r>
              <a:rPr lang="zh-CN" altLang="en-US" sz="2400" dirty="0">
                <a:latin typeface="仿宋" panose="02010609060101010101" pitchFamily="49" charset="-122"/>
                <a:ea typeface="仿宋" panose="02010609060101010101" pitchFamily="49" charset="-122"/>
                <a:sym typeface="Impact" panose="020B0806030902050204" pitchFamily="34" charset="0"/>
              </a:rPr>
              <a:t>而奋斗具有十分重大的意义。</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588224" y="86240"/>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323528" y="1178308"/>
            <a:ext cx="8352928" cy="2245360"/>
          </a:xfrm>
          <a:prstGeom prst="rect">
            <a:avLst/>
          </a:prstGeom>
          <a:solidFill>
            <a:schemeClr val="bg1"/>
          </a:solidFill>
          <a:ln>
            <a:solidFill>
              <a:schemeClr val="bg1"/>
            </a:solidFill>
          </a:ln>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我国现行宪法是根据党的十一届三中全会确定的路线方针政策，</a:t>
            </a:r>
            <a:r>
              <a:rPr lang="en-US" altLang="zh-CN" sz="2800" dirty="0">
                <a:solidFill>
                  <a:srgbClr val="C00000"/>
                </a:solidFill>
                <a:latin typeface="仿宋" panose="02010609060101010101" pitchFamily="49" charset="-122"/>
                <a:ea typeface="仿宋" panose="02010609060101010101" pitchFamily="49" charset="-122"/>
              </a:rPr>
              <a:t>1982</a:t>
            </a:r>
            <a:r>
              <a:rPr lang="zh-CN" altLang="zh-CN" sz="2800" dirty="0">
                <a:solidFill>
                  <a:srgbClr val="C00000"/>
                </a:solidFill>
                <a:latin typeface="仿宋" panose="02010609060101010101" pitchFamily="49" charset="-122"/>
                <a:ea typeface="仿宋" panose="02010609060101010101" pitchFamily="49" charset="-122"/>
              </a:rPr>
              <a:t>年</a:t>
            </a:r>
            <a:r>
              <a:rPr lang="en-US" altLang="zh-CN" sz="2800" dirty="0">
                <a:solidFill>
                  <a:srgbClr val="C00000"/>
                </a:solidFill>
                <a:latin typeface="仿宋" panose="02010609060101010101" pitchFamily="49" charset="-122"/>
                <a:ea typeface="仿宋" panose="02010609060101010101" pitchFamily="49" charset="-122"/>
              </a:rPr>
              <a:t>12</a:t>
            </a:r>
            <a:r>
              <a:rPr lang="zh-CN" altLang="zh-CN" sz="2800" dirty="0">
                <a:solidFill>
                  <a:srgbClr val="C00000"/>
                </a:solidFill>
                <a:latin typeface="仿宋" panose="02010609060101010101" pitchFamily="49" charset="-122"/>
                <a:ea typeface="仿宋" panose="02010609060101010101" pitchFamily="49" charset="-122"/>
              </a:rPr>
              <a:t>月</a:t>
            </a:r>
            <a:r>
              <a:rPr lang="en-US" altLang="zh-CN" sz="2800" dirty="0">
                <a:solidFill>
                  <a:srgbClr val="C00000"/>
                </a:solidFill>
                <a:latin typeface="仿宋" panose="02010609060101010101" pitchFamily="49" charset="-122"/>
                <a:ea typeface="仿宋" panose="02010609060101010101" pitchFamily="49" charset="-122"/>
              </a:rPr>
              <a:t>4</a:t>
            </a:r>
            <a:r>
              <a:rPr lang="zh-CN" altLang="zh-CN" sz="2800" dirty="0">
                <a:solidFill>
                  <a:srgbClr val="C00000"/>
                </a:solidFill>
                <a:latin typeface="仿宋" panose="02010609060101010101" pitchFamily="49" charset="-122"/>
                <a:ea typeface="仿宋" panose="02010609060101010101" pitchFamily="49" charset="-122"/>
              </a:rPr>
              <a:t>日</a:t>
            </a:r>
            <a:r>
              <a:rPr lang="zh-CN" altLang="zh-CN" sz="2800" dirty="0">
                <a:latin typeface="仿宋" panose="02010609060101010101" pitchFamily="49" charset="-122"/>
                <a:ea typeface="仿宋" panose="02010609060101010101" pitchFamily="49" charset="-122"/>
              </a:rPr>
              <a:t>由</a:t>
            </a:r>
            <a:r>
              <a:rPr lang="zh-CN" altLang="zh-CN" sz="2800" dirty="0">
                <a:solidFill>
                  <a:srgbClr val="C00000"/>
                </a:solidFill>
                <a:latin typeface="仿宋" panose="02010609060101010101" pitchFamily="49" charset="-122"/>
                <a:ea typeface="仿宋" panose="02010609060101010101" pitchFamily="49" charset="-122"/>
              </a:rPr>
              <a:t>五届全国人大五次会议</a:t>
            </a:r>
            <a:r>
              <a:rPr lang="zh-CN" altLang="zh-CN" sz="2800" dirty="0">
                <a:latin typeface="仿宋" panose="02010609060101010101" pitchFamily="49" charset="-122"/>
                <a:ea typeface="仿宋" panose="02010609060101010101" pitchFamily="49" charset="-122"/>
              </a:rPr>
              <a:t>通过并公布施行的。</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国家宪法日</a:t>
            </a:r>
            <a:r>
              <a:rPr lang="zh-CN" altLang="zh-CN" sz="2800" dirty="0">
                <a:latin typeface="仿宋" panose="02010609060101010101" pitchFamily="49" charset="-122"/>
                <a:ea typeface="仿宋" panose="02010609060101010101" pitchFamily="49" charset="-122"/>
              </a:rPr>
              <a:t>就是按照现行宪法颁行的这一天来确定的。</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a:xfrm>
            <a:off x="857224" y="1142990"/>
            <a:ext cx="7513844" cy="504801"/>
          </a:xfrm>
        </p:spPr>
        <p:txBody>
          <a:bodyPr>
            <a:noAutofit/>
          </a:bodyPr>
          <a:lstStyle/>
          <a:p>
            <a:r>
              <a:rPr lang="zh-CN" altLang="en-US" sz="3200" dirty="0" smtClean="0"/>
              <a:t>弘扬宪法修改精神 深化依法治国实践（</a:t>
            </a:r>
            <a:r>
              <a:rPr lang="en-US" altLang="zh-CN" sz="3200" dirty="0" smtClean="0"/>
              <a:t>1</a:t>
            </a:r>
            <a:r>
              <a:rPr lang="zh-CN" altLang="en-US" sz="3200" dirty="0" smtClean="0"/>
              <a:t>小时</a:t>
            </a:r>
            <a:r>
              <a:rPr lang="en-US" altLang="zh-CN" sz="3200" dirty="0" smtClean="0"/>
              <a:t>17</a:t>
            </a:r>
            <a:r>
              <a:rPr lang="zh-CN" altLang="en-US" sz="3200" dirty="0" smtClean="0"/>
              <a:t>分）</a:t>
            </a:r>
            <a:endParaRPr lang="zh-CN" altLang="en-US" sz="3200" dirty="0"/>
          </a:p>
        </p:txBody>
      </p:sp>
      <p:sp>
        <p:nvSpPr>
          <p:cNvPr id="5" name="矩形 4"/>
          <p:cNvSpPr/>
          <p:nvPr/>
        </p:nvSpPr>
        <p:spPr>
          <a:xfrm>
            <a:off x="1000100" y="2387084"/>
            <a:ext cx="5530930" cy="369332"/>
          </a:xfrm>
          <a:prstGeom prst="rect">
            <a:avLst/>
          </a:prstGeom>
        </p:spPr>
        <p:txBody>
          <a:bodyPr wrap="square">
            <a:spAutoFit/>
          </a:bodyPr>
          <a:lstStyle/>
          <a:p>
            <a:r>
              <a:rPr lang="en-US" altLang="zh-CN" b="1" dirty="0" smtClean="0">
                <a:latin typeface="宋体" pitchFamily="2" charset="-122"/>
                <a:ea typeface="宋体" pitchFamily="2" charset="-122"/>
              </a:rPr>
              <a:t>https://v.qq.com/x/page/n07035zec4g.html?</a:t>
            </a:r>
            <a:endParaRPr lang="zh-CN" altLang="en-US" dirty="0">
              <a:latin typeface="宋体" pitchFamily="2" charset="-122"/>
              <a:ea typeface="宋体" pitchFamily="2" charset="-122"/>
            </a:endParaRPr>
          </a:p>
        </p:txBody>
      </p:sp>
    </p:spTree>
    <p:extLst>
      <p:ext uri="{BB962C8B-B14F-4D97-AF65-F5344CB8AC3E}">
        <p14:creationId xmlns:p14="http://schemas.microsoft.com/office/powerpoint/2010/main" val="238347989"/>
      </p:ext>
    </p:extLst>
  </p:cSld>
  <p:clrMapOvr>
    <a:masterClrMapping/>
  </p:clrMapOvr>
  <p:transition spd="slow"/>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1763688" y="2283718"/>
            <a:ext cx="4677280" cy="1877437"/>
          </a:xfrm>
          <a:prstGeom prst="rect">
            <a:avLst/>
          </a:prstGeom>
          <a:noFill/>
        </p:spPr>
        <p:txBody>
          <a:bodyPr wrap="square" rtlCol="0">
            <a:spAutoFit/>
          </a:bodyPr>
          <a:lstStyle/>
          <a:p>
            <a:pPr algn="ctr"/>
            <a:r>
              <a:rPr lang="zh-CN" altLang="en-US" sz="4000" dirty="0">
                <a:solidFill>
                  <a:srgbClr val="C00000"/>
                </a:solidFill>
                <a:latin typeface="华文中宋" panose="02010600040101010101" pitchFamily="2" charset="-122"/>
                <a:ea typeface="华文中宋" panose="02010600040101010101" pitchFamily="2" charset="-122"/>
              </a:rPr>
              <a:t>敬请批评指正！</a:t>
            </a:r>
            <a:endParaRPr lang="en-US" altLang="zh-CN" sz="4000" dirty="0">
              <a:solidFill>
                <a:srgbClr val="C00000"/>
              </a:solidFill>
              <a:latin typeface="华文中宋" panose="02010600040101010101" pitchFamily="2" charset="-122"/>
              <a:ea typeface="华文中宋" panose="02010600040101010101" pitchFamily="2" charset="-122"/>
            </a:endParaRPr>
          </a:p>
          <a:p>
            <a:pPr algn="ctr"/>
            <a:endParaRPr lang="en-US" altLang="zh-CN" sz="4000" dirty="0">
              <a:solidFill>
                <a:srgbClr val="C00000"/>
              </a:solidFill>
              <a:latin typeface="华文中宋" panose="02010600040101010101" pitchFamily="2" charset="-122"/>
              <a:ea typeface="华文中宋" panose="02010600040101010101" pitchFamily="2" charset="-122"/>
            </a:endParaRPr>
          </a:p>
          <a:p>
            <a:pPr algn="ctr"/>
            <a:r>
              <a:rPr lang="zh-CN" altLang="en-US" sz="3600" b="1" dirty="0">
                <a:latin typeface="黑体" panose="02010609060101010101" pitchFamily="49" charset="-122"/>
                <a:ea typeface="黑体" panose="02010609060101010101" pitchFamily="49" charset="-122"/>
              </a:rPr>
              <a:t>谢谢！</a:t>
            </a: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4" name="矩形 3"/>
          <p:cNvSpPr>
            <a:spLocks noChangeArrowheads="1"/>
          </p:cNvSpPr>
          <p:nvPr/>
        </p:nvSpPr>
        <p:spPr bwMode="auto">
          <a:xfrm>
            <a:off x="6588224" y="86240"/>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5"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683568" y="987573"/>
            <a:ext cx="7128792" cy="646331"/>
          </a:xfrm>
          <a:prstGeom prst="rect">
            <a:avLst/>
          </a:prstGeom>
          <a:noFill/>
        </p:spPr>
        <p:txBody>
          <a:bodyPr wrap="square" rtlCol="0">
            <a:spAutoFit/>
          </a:bodyPr>
          <a:lstStyle/>
          <a:p>
            <a:pPr marL="285750" indent="-285750">
              <a:buClr>
                <a:srgbClr val="C00000"/>
              </a:buClr>
              <a:buFont typeface="Wingdings" pitchFamily="2" charset="2"/>
              <a:buChar char="Ø"/>
            </a:pPr>
            <a:r>
              <a:rPr lang="zh-CN" altLang="en-US" dirty="0" smtClean="0"/>
              <a:t>温馨提示：电子版</a:t>
            </a:r>
            <a:r>
              <a:rPr lang="zh-CN" altLang="en-US" dirty="0"/>
              <a:t>学习心得由教学班统一收齐后打包，发至</a:t>
            </a:r>
            <a:r>
              <a:rPr lang="zh-CN" altLang="en-US" dirty="0" smtClean="0"/>
              <a:t>邮箱</a:t>
            </a:r>
            <a:r>
              <a:rPr lang="en-US" altLang="zh-CN" dirty="0"/>
              <a:t>——</a:t>
            </a:r>
            <a:r>
              <a:rPr lang="en-US" altLang="zh-CN" dirty="0" smtClean="0">
                <a:hlinkClick r:id="rId5"/>
              </a:rPr>
              <a:t>924162901@qq.com</a:t>
            </a:r>
            <a:r>
              <a:rPr lang="zh-CN" altLang="en-US" dirty="0" smtClean="0">
                <a:hlinkClick r:id="rId5"/>
              </a:rPr>
              <a:t>。  字数</a:t>
            </a:r>
            <a:r>
              <a:rPr lang="en-US" altLang="zh-CN" dirty="0" smtClean="0">
                <a:hlinkClick r:id="rId5"/>
              </a:rPr>
              <a:t>1500</a:t>
            </a:r>
            <a:r>
              <a:rPr lang="zh-CN" altLang="en-US" dirty="0" smtClean="0"/>
              <a:t>字左右，时间：</a:t>
            </a:r>
            <a:r>
              <a:rPr lang="en-US" altLang="zh-CN" dirty="0" smtClean="0"/>
              <a:t>12</a:t>
            </a:r>
            <a:r>
              <a:rPr lang="zh-CN" altLang="en-US" dirty="0" smtClean="0"/>
              <a:t>月</a:t>
            </a:r>
            <a:r>
              <a:rPr lang="en-US" altLang="zh-CN" dirty="0" smtClean="0"/>
              <a:t>10</a:t>
            </a:r>
            <a:r>
              <a:rPr lang="zh-CN" altLang="en-US" dirty="0" smtClean="0"/>
              <a:t>日前。</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251520" y="1178308"/>
            <a:ext cx="8712968" cy="3539430"/>
          </a:xfrm>
          <a:prstGeom prst="rect">
            <a:avLst/>
          </a:prstGeom>
          <a:solidFill>
            <a:schemeClr val="bg1"/>
          </a:solidFill>
          <a:ln>
            <a:solidFill>
              <a:schemeClr val="bg1"/>
            </a:solidFill>
          </a:ln>
        </p:spPr>
        <p:txBody>
          <a:bodyPr wrap="square">
            <a:spAutoFit/>
          </a:bodyPr>
          <a:lstStyle/>
          <a:p>
            <a:pPr marL="342900" indent="-342900" algn="just">
              <a:buClr>
                <a:srgbClr val="C00000"/>
              </a:buClr>
              <a:buFont typeface="Wingdings" panose="05000000000000000000" pitchFamily="2" charset="2"/>
              <a:buChar char="p"/>
            </a:pPr>
            <a:r>
              <a:rPr lang="en-US" altLang="zh-CN" sz="2800" dirty="0">
                <a:latin typeface="仿宋" panose="02010609060101010101" pitchFamily="49" charset="-122"/>
                <a:ea typeface="仿宋" panose="02010609060101010101" pitchFamily="49" charset="-122"/>
              </a:rPr>
              <a:t>1</a:t>
            </a:r>
            <a:r>
              <a:rPr lang="zh-CN" altLang="en-US" sz="2800" dirty="0">
                <a:latin typeface="仿宋" panose="02010609060101010101" pitchFamily="49" charset="-122"/>
                <a:ea typeface="仿宋" panose="02010609060101010101" pitchFamily="49" charset="-122"/>
              </a:rPr>
              <a:t>、是符合国情、符合实际、符合时代发展要求的</a:t>
            </a:r>
            <a:r>
              <a:rPr lang="zh-CN" altLang="en-US" sz="2800" b="1" dirty="0">
                <a:latin typeface="仿宋" panose="02010609060101010101" pitchFamily="49" charset="-122"/>
                <a:ea typeface="仿宋" panose="02010609060101010101" pitchFamily="49" charset="-122"/>
              </a:rPr>
              <a:t>好宪法</a:t>
            </a:r>
            <a:endParaRPr lang="en-US" altLang="zh-CN" sz="2800" b="1" dirty="0">
              <a:latin typeface="仿宋" panose="02010609060101010101" pitchFamily="49" charset="-122"/>
              <a:ea typeface="仿宋" panose="02010609060101010101" pitchFamily="49" charset="-122"/>
            </a:endParaRPr>
          </a:p>
          <a:p>
            <a:pPr marL="342900" indent="-342900" algn="just">
              <a:buClr>
                <a:srgbClr val="C00000"/>
              </a:buClr>
              <a:buFont typeface="Wingdings" panose="05000000000000000000" pitchFamily="2" charset="2"/>
              <a:buChar char="p"/>
            </a:pP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2</a:t>
            </a:r>
            <a:r>
              <a:rPr lang="zh-CN" altLang="en-US" sz="2800" dirty="0">
                <a:latin typeface="仿宋" panose="02010609060101010101" pitchFamily="49" charset="-122"/>
                <a:ea typeface="仿宋" panose="02010609060101010101" pitchFamily="49" charset="-122"/>
              </a:rPr>
              <a:t>、是充分体现人民共同意志、充分保障人民民主权利、充分维护人民根本利益的</a:t>
            </a:r>
            <a:r>
              <a:rPr lang="zh-CN" altLang="en-US" sz="2800" b="1" dirty="0">
                <a:latin typeface="仿宋" panose="02010609060101010101" pitchFamily="49" charset="-122"/>
                <a:ea typeface="仿宋" panose="02010609060101010101" pitchFamily="49" charset="-122"/>
              </a:rPr>
              <a:t>好宪法</a:t>
            </a:r>
            <a:endParaRPr lang="en-US" altLang="zh-CN" sz="2800" b="1" dirty="0">
              <a:latin typeface="仿宋" panose="02010609060101010101" pitchFamily="49" charset="-122"/>
              <a:ea typeface="仿宋" panose="02010609060101010101" pitchFamily="49" charset="-122"/>
            </a:endParaRPr>
          </a:p>
          <a:p>
            <a:pPr marL="342900" indent="-342900" algn="just">
              <a:buClr>
                <a:srgbClr val="C00000"/>
              </a:buClr>
              <a:buFont typeface="Wingdings" panose="05000000000000000000" pitchFamily="2" charset="2"/>
              <a:buChar char="p"/>
            </a:pP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3</a:t>
            </a:r>
            <a:r>
              <a:rPr lang="zh-CN" altLang="en-US" sz="2800" dirty="0">
                <a:latin typeface="仿宋" panose="02010609060101010101" pitchFamily="49" charset="-122"/>
                <a:ea typeface="仿宋" panose="02010609060101010101" pitchFamily="49" charset="-122"/>
              </a:rPr>
              <a:t>、是推动国家发展进步、保证人民创造幸福生活、保障中华民族实现伟大复兴的</a:t>
            </a:r>
            <a:r>
              <a:rPr lang="zh-CN" altLang="en-US" sz="2800" b="1" dirty="0">
                <a:latin typeface="仿宋" panose="02010609060101010101" pitchFamily="49" charset="-122"/>
                <a:ea typeface="仿宋" panose="02010609060101010101" pitchFamily="49" charset="-122"/>
              </a:rPr>
              <a:t>好宪法</a:t>
            </a:r>
            <a:endParaRPr lang="en-US" altLang="zh-CN" sz="2800" b="1" dirty="0">
              <a:latin typeface="仿宋" panose="02010609060101010101" pitchFamily="49" charset="-122"/>
              <a:ea typeface="仿宋" panose="02010609060101010101" pitchFamily="49" charset="-122"/>
            </a:endParaRPr>
          </a:p>
          <a:p>
            <a:pPr marL="342900" indent="-342900" algn="just">
              <a:buClr>
                <a:srgbClr val="C00000"/>
              </a:buClr>
              <a:buFont typeface="Wingdings" panose="05000000000000000000" pitchFamily="2" charset="2"/>
              <a:buChar char="p"/>
            </a:pPr>
            <a:r>
              <a:rPr lang="zh-CN" altLang="en-US" sz="2800" dirty="0">
                <a:latin typeface="仿宋" panose="02010609060101010101" pitchFamily="49" charset="-122"/>
                <a:ea typeface="仿宋" panose="02010609060101010101" pitchFamily="49" charset="-122"/>
              </a:rPr>
              <a:t> </a:t>
            </a:r>
            <a:r>
              <a:rPr lang="en-US" altLang="zh-CN" sz="2800" dirty="0">
                <a:latin typeface="仿宋" panose="02010609060101010101" pitchFamily="49" charset="-122"/>
                <a:ea typeface="仿宋" panose="02010609060101010101" pitchFamily="49" charset="-122"/>
              </a:rPr>
              <a:t>4</a:t>
            </a:r>
            <a:r>
              <a:rPr lang="zh-CN" altLang="en-US" sz="2800" dirty="0">
                <a:latin typeface="仿宋" panose="02010609060101010101" pitchFamily="49" charset="-122"/>
                <a:ea typeface="仿宋" panose="02010609060101010101" pitchFamily="49" charset="-122"/>
              </a:rPr>
              <a:t>、是我国和人民经受住各种困难和风险考验、始终沿着中国特色社会主义道路前进的</a:t>
            </a:r>
            <a:r>
              <a:rPr lang="zh-CN" altLang="en-US" sz="2800" b="1" dirty="0">
                <a:latin typeface="仿宋" panose="02010609060101010101" pitchFamily="49" charset="-122"/>
                <a:ea typeface="仿宋" panose="02010609060101010101" pitchFamily="49" charset="-122"/>
              </a:rPr>
              <a:t>根本法治保障</a:t>
            </a:r>
          </a:p>
        </p:txBody>
      </p:sp>
      <p:sp>
        <p:nvSpPr>
          <p:cNvPr id="9" name="矩形 8"/>
          <p:cNvSpPr/>
          <p:nvPr/>
        </p:nvSpPr>
        <p:spPr>
          <a:xfrm>
            <a:off x="2843808" y="595039"/>
            <a:ext cx="3948517" cy="523220"/>
          </a:xfrm>
          <a:prstGeom prst="rect">
            <a:avLst/>
          </a:prstGeom>
          <a:solidFill>
            <a:srgbClr val="C00000"/>
          </a:solidFill>
        </p:spPr>
        <p:txBody>
          <a:bodyPr wrap="none">
            <a:spAutoFit/>
          </a:bodyPr>
          <a:lstStyle/>
          <a:p>
            <a:r>
              <a:rPr lang="en-US" altLang="zh-CN" sz="28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1982</a:t>
            </a:r>
            <a:r>
              <a:rPr lang="zh-CN" altLang="en-US" sz="28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年宪法的重要地位</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占位符 1"/>
          <p:cNvSpPr>
            <a:spLocks noGrp="1"/>
          </p:cNvSpPr>
          <p:nvPr>
            <p:ph type="body" sz="quarter" idx="10"/>
          </p:nvPr>
        </p:nvSpPr>
        <p:spPr>
          <a:xfrm>
            <a:off x="2327352" y="735826"/>
            <a:ext cx="3756390" cy="504801"/>
          </a:xfrm>
        </p:spPr>
        <p:txBody>
          <a:bodyPr>
            <a:noAutofit/>
          </a:bodyPr>
          <a:lstStyle/>
          <a:p>
            <a:r>
              <a:rPr lang="zh-CN" altLang="en-US" sz="2800" b="0" dirty="0">
                <a:latin typeface="华文中宋" panose="02010600040101010101" pitchFamily="2" charset="-122"/>
                <a:ea typeface="华文中宋" panose="02010600040101010101" pitchFamily="2" charset="-122"/>
              </a:rPr>
              <a:t>（一）宪法结构的发展</a:t>
            </a:r>
          </a:p>
        </p:txBody>
      </p:sp>
      <p:sp>
        <p:nvSpPr>
          <p:cNvPr id="8" name="MH_Text_1"/>
          <p:cNvSpPr/>
          <p:nvPr>
            <p:custDataLst>
              <p:tags r:id="rId1"/>
            </p:custDataLst>
          </p:nvPr>
        </p:nvSpPr>
        <p:spPr>
          <a:xfrm>
            <a:off x="2513063" y="1325441"/>
            <a:ext cx="6199693" cy="2664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chemeClr val="tx1"/>
                </a:solidFill>
                <a:latin typeface="仿宋" panose="02010609060101010101" pitchFamily="49" charset="-122"/>
                <a:ea typeface="仿宋" panose="02010609060101010101" pitchFamily="49" charset="-122"/>
              </a:rPr>
              <a:t>    现行宪法包括序言共</a:t>
            </a:r>
            <a:r>
              <a:rPr lang="zh-CN" altLang="en-US" sz="2800" dirty="0">
                <a:solidFill>
                  <a:srgbClr val="C00000"/>
                </a:solidFill>
                <a:latin typeface="仿宋" panose="02010609060101010101" pitchFamily="49" charset="-122"/>
                <a:ea typeface="仿宋" panose="02010609060101010101" pitchFamily="49" charset="-122"/>
              </a:rPr>
              <a:t>五个</a:t>
            </a:r>
            <a:r>
              <a:rPr lang="zh-CN" altLang="en-US" sz="2800" dirty="0">
                <a:solidFill>
                  <a:schemeClr val="tx1"/>
                </a:solidFill>
                <a:latin typeface="仿宋" panose="02010609060101010101" pitchFamily="49" charset="-122"/>
                <a:ea typeface="仿宋" panose="02010609060101010101" pitchFamily="49" charset="-122"/>
              </a:rPr>
              <a:t>部分。</a:t>
            </a:r>
            <a:endParaRPr lang="en-US" altLang="zh-CN" sz="2800" dirty="0">
              <a:solidFill>
                <a:schemeClr val="tx1"/>
              </a:solidFill>
              <a:latin typeface="仿宋" panose="02010609060101010101" pitchFamily="49" charset="-122"/>
              <a:ea typeface="仿宋" panose="02010609060101010101" pitchFamily="49" charset="-122"/>
            </a:endParaRPr>
          </a:p>
          <a:p>
            <a:pPr>
              <a:defRPr/>
            </a:pPr>
            <a:r>
              <a:rPr lang="en-US" altLang="zh-CN" sz="2800" dirty="0">
                <a:solidFill>
                  <a:schemeClr val="tx1"/>
                </a:solidFill>
                <a:latin typeface="仿宋" panose="02010609060101010101" pitchFamily="49" charset="-122"/>
                <a:ea typeface="仿宋" panose="02010609060101010101" pitchFamily="49" charset="-122"/>
              </a:rPr>
              <a:t>    </a:t>
            </a:r>
            <a:r>
              <a:rPr lang="zh-CN" altLang="en-US" sz="2800" dirty="0">
                <a:solidFill>
                  <a:srgbClr val="C00000"/>
                </a:solidFill>
                <a:latin typeface="仿宋" panose="02010609060101010101" pitchFamily="49" charset="-122"/>
                <a:ea typeface="仿宋" panose="02010609060101010101" pitchFamily="49" charset="-122"/>
              </a:rPr>
              <a:t>第一章</a:t>
            </a:r>
            <a:r>
              <a:rPr lang="zh-CN" altLang="en-US" sz="2800" dirty="0">
                <a:solidFill>
                  <a:schemeClr val="tx1"/>
                </a:solidFill>
                <a:latin typeface="仿宋" panose="02010609060101010101" pitchFamily="49" charset="-122"/>
                <a:ea typeface="仿宋" panose="02010609060101010101" pitchFamily="49" charset="-122"/>
              </a:rPr>
              <a:t>是总纲；</a:t>
            </a:r>
            <a:r>
              <a:rPr lang="en-US" altLang="zh-CN" sz="2800" dirty="0">
                <a:solidFill>
                  <a:schemeClr val="tx1"/>
                </a:solidFill>
                <a:latin typeface="仿宋" panose="02010609060101010101" pitchFamily="49" charset="-122"/>
                <a:ea typeface="仿宋" panose="02010609060101010101" pitchFamily="49" charset="-122"/>
              </a:rPr>
              <a:t/>
            </a:r>
            <a:br>
              <a:rPr lang="en-US" altLang="zh-CN" sz="2800" dirty="0">
                <a:solidFill>
                  <a:schemeClr val="tx1"/>
                </a:solidFill>
                <a:latin typeface="仿宋" panose="02010609060101010101" pitchFamily="49" charset="-122"/>
                <a:ea typeface="仿宋" panose="02010609060101010101" pitchFamily="49" charset="-122"/>
              </a:rPr>
            </a:br>
            <a:r>
              <a:rPr lang="en-US" altLang="zh-CN" sz="2800" dirty="0">
                <a:solidFill>
                  <a:schemeClr val="tx1"/>
                </a:solidFill>
                <a:latin typeface="仿宋" panose="02010609060101010101" pitchFamily="49" charset="-122"/>
                <a:ea typeface="仿宋" panose="02010609060101010101" pitchFamily="49" charset="-122"/>
              </a:rPr>
              <a:t>    </a:t>
            </a:r>
            <a:r>
              <a:rPr lang="zh-CN" altLang="en-US" sz="2800" dirty="0">
                <a:solidFill>
                  <a:srgbClr val="C00000"/>
                </a:solidFill>
                <a:latin typeface="仿宋" panose="02010609060101010101" pitchFamily="49" charset="-122"/>
                <a:ea typeface="仿宋" panose="02010609060101010101" pitchFamily="49" charset="-122"/>
              </a:rPr>
              <a:t>第二章</a:t>
            </a:r>
            <a:r>
              <a:rPr lang="zh-CN" altLang="en-US" sz="2800" dirty="0">
                <a:solidFill>
                  <a:schemeClr val="tx1"/>
                </a:solidFill>
                <a:latin typeface="仿宋" panose="02010609060101010101" pitchFamily="49" charset="-122"/>
                <a:ea typeface="仿宋" panose="02010609060101010101" pitchFamily="49" charset="-122"/>
              </a:rPr>
              <a:t>是公民的基本权利和义务；</a:t>
            </a:r>
            <a:endParaRPr lang="en-US" altLang="zh-CN" sz="2800" dirty="0">
              <a:solidFill>
                <a:schemeClr val="tx1"/>
              </a:solidFill>
              <a:latin typeface="仿宋" panose="02010609060101010101" pitchFamily="49" charset="-122"/>
              <a:ea typeface="仿宋" panose="02010609060101010101" pitchFamily="49" charset="-122"/>
            </a:endParaRPr>
          </a:p>
          <a:p>
            <a:pPr>
              <a:defRPr/>
            </a:pPr>
            <a:r>
              <a:rPr lang="en-US" altLang="zh-CN" sz="2800" dirty="0">
                <a:solidFill>
                  <a:schemeClr val="tx1"/>
                </a:solidFill>
                <a:latin typeface="仿宋" panose="02010609060101010101" pitchFamily="49" charset="-122"/>
                <a:ea typeface="仿宋" panose="02010609060101010101" pitchFamily="49" charset="-122"/>
              </a:rPr>
              <a:t>    </a:t>
            </a:r>
            <a:r>
              <a:rPr lang="zh-CN" altLang="en-US" sz="2800" dirty="0">
                <a:solidFill>
                  <a:srgbClr val="C00000"/>
                </a:solidFill>
                <a:latin typeface="仿宋" panose="02010609060101010101" pitchFamily="49" charset="-122"/>
                <a:ea typeface="仿宋" panose="02010609060101010101" pitchFamily="49" charset="-122"/>
              </a:rPr>
              <a:t>第三章</a:t>
            </a:r>
            <a:r>
              <a:rPr lang="zh-CN" altLang="en-US" sz="2800" dirty="0">
                <a:solidFill>
                  <a:schemeClr val="tx1"/>
                </a:solidFill>
                <a:latin typeface="仿宋" panose="02010609060101010101" pitchFamily="49" charset="-122"/>
                <a:ea typeface="仿宋" panose="02010609060101010101" pitchFamily="49" charset="-122"/>
              </a:rPr>
              <a:t>是国家机构；</a:t>
            </a:r>
            <a:endParaRPr lang="en-US" altLang="zh-CN" sz="2800" dirty="0">
              <a:solidFill>
                <a:schemeClr val="tx1"/>
              </a:solidFill>
              <a:latin typeface="仿宋" panose="02010609060101010101" pitchFamily="49" charset="-122"/>
              <a:ea typeface="仿宋" panose="02010609060101010101" pitchFamily="49" charset="-122"/>
            </a:endParaRPr>
          </a:p>
          <a:p>
            <a:pPr>
              <a:defRPr/>
            </a:pPr>
            <a:r>
              <a:rPr lang="en-US" altLang="zh-CN" sz="2800" dirty="0">
                <a:solidFill>
                  <a:schemeClr val="tx1"/>
                </a:solidFill>
                <a:latin typeface="仿宋" panose="02010609060101010101" pitchFamily="49" charset="-122"/>
                <a:ea typeface="仿宋" panose="02010609060101010101" pitchFamily="49" charset="-122"/>
              </a:rPr>
              <a:t>    </a:t>
            </a:r>
            <a:r>
              <a:rPr lang="zh-CN" altLang="en-US" sz="2800" dirty="0">
                <a:solidFill>
                  <a:srgbClr val="C00000"/>
                </a:solidFill>
                <a:latin typeface="仿宋" panose="02010609060101010101" pitchFamily="49" charset="-122"/>
                <a:ea typeface="仿宋" panose="02010609060101010101" pitchFamily="49" charset="-122"/>
              </a:rPr>
              <a:t>第四章</a:t>
            </a:r>
            <a:r>
              <a:rPr lang="zh-CN" altLang="en-US" sz="2800" dirty="0">
                <a:solidFill>
                  <a:schemeClr val="tx1"/>
                </a:solidFill>
                <a:latin typeface="仿宋" panose="02010609060101010101" pitchFamily="49" charset="-122"/>
                <a:ea typeface="仿宋" panose="02010609060101010101" pitchFamily="49" charset="-122"/>
              </a:rPr>
              <a:t>是国家标志（国旗、国歌、国徽、首都）。</a:t>
            </a:r>
          </a:p>
        </p:txBody>
      </p:sp>
      <p:sp>
        <p:nvSpPr>
          <p:cNvPr id="12" name="MH_SubTitle_1"/>
          <p:cNvSpPr txBox="1">
            <a:spLocks noChangeArrowheads="1"/>
          </p:cNvSpPr>
          <p:nvPr>
            <p:custDataLst>
              <p:tags r:id="rId2"/>
            </p:custDataLst>
          </p:nvPr>
        </p:nvSpPr>
        <p:spPr bwMode="auto">
          <a:xfrm>
            <a:off x="190550" y="2200524"/>
            <a:ext cx="2463219" cy="432197"/>
          </a:xfrm>
          <a:prstGeom prst="rect">
            <a:avLst/>
          </a:prstGeom>
          <a:noFill/>
          <a:ln w="9525">
            <a:noFill/>
            <a:miter lim="800000"/>
          </a:ln>
        </p:spPr>
        <p:txBody>
          <a:bodyPr anchor="ctr"/>
          <a:lstStyle/>
          <a:p>
            <a:r>
              <a:rPr lang="en-US" altLang="zh-CN" sz="2800" b="1" dirty="0">
                <a:latin typeface="+mn-ea"/>
              </a:rPr>
              <a:t>1</a:t>
            </a:r>
            <a:r>
              <a:rPr lang="zh-CN" altLang="en-US" sz="2800" b="1" dirty="0">
                <a:latin typeface="+mn-ea"/>
              </a:rPr>
              <a:t>、在结构上</a:t>
            </a:r>
          </a:p>
        </p:txBody>
      </p:sp>
      <p:pic>
        <p:nvPicPr>
          <p:cNvPr id="17" name="Picture 21" descr="H:\SCUT_logo\scut_new_logo2 [转换].png"/>
          <p:cNvPicPr>
            <a:picLocks noChangeAspect="1" noChangeArrowheads="1"/>
          </p:cNvPicPr>
          <p:nvPr/>
        </p:nvPicPr>
        <p:blipFill>
          <a:blip r:embed="rId5"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MH_SubTitle_2"/>
          <p:cNvSpPr txBox="1">
            <a:spLocks noChangeArrowheads="1"/>
          </p:cNvSpPr>
          <p:nvPr>
            <p:custDataLst>
              <p:tags r:id="rId1"/>
            </p:custDataLst>
          </p:nvPr>
        </p:nvSpPr>
        <p:spPr bwMode="auto">
          <a:xfrm>
            <a:off x="107504" y="2061723"/>
            <a:ext cx="2322513" cy="432197"/>
          </a:xfrm>
          <a:prstGeom prst="rect">
            <a:avLst/>
          </a:prstGeom>
          <a:noFill/>
          <a:ln w="9525">
            <a:noFill/>
            <a:miter lim="800000"/>
          </a:ln>
        </p:spPr>
        <p:txBody>
          <a:bodyPr anchor="ctr"/>
          <a:lstStyle/>
          <a:p>
            <a:r>
              <a:rPr lang="en-US" altLang="zh-CN" sz="2800" b="1" dirty="0">
                <a:latin typeface="黑体" panose="02010609060101010101" pitchFamily="49" charset="-122"/>
                <a:ea typeface="黑体" panose="02010609060101010101" pitchFamily="49" charset="-122"/>
              </a:rPr>
              <a:t>2</a:t>
            </a:r>
            <a:r>
              <a:rPr lang="zh-CN" altLang="en-US" sz="2800" b="1" dirty="0">
                <a:latin typeface="黑体" panose="02010609060101010101" pitchFamily="49" charset="-122"/>
                <a:ea typeface="黑体" panose="02010609060101010101" pitchFamily="49" charset="-122"/>
              </a:rPr>
              <a:t>、在内容上</a:t>
            </a:r>
          </a:p>
        </p:txBody>
      </p:sp>
      <p:sp>
        <p:nvSpPr>
          <p:cNvPr id="9" name="MH_Text_2"/>
          <p:cNvSpPr/>
          <p:nvPr>
            <p:custDataLst>
              <p:tags r:id="rId2"/>
            </p:custDataLst>
          </p:nvPr>
        </p:nvSpPr>
        <p:spPr>
          <a:xfrm>
            <a:off x="2610879" y="1858948"/>
            <a:ext cx="6448103" cy="14256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2800" dirty="0">
                <a:solidFill>
                  <a:srgbClr val="FFFFFF"/>
                </a:solidFill>
                <a:latin typeface="华文中宋" panose="02010600040101010101" pitchFamily="2" charset="-122"/>
                <a:ea typeface="华文中宋" panose="02010600040101010101" pitchFamily="2" charset="-122"/>
              </a:rPr>
              <a:t>     现行宪法规定了总纲、公民的基本权利和义务、国家机构、国家标志（国旗、国歌、国徽、首都）。</a:t>
            </a:r>
          </a:p>
        </p:txBody>
      </p:sp>
      <p:pic>
        <p:nvPicPr>
          <p:cNvPr id="17" name="Picture 21" descr="H:\SCUT_logo\scut_new_logo2 [转换].png"/>
          <p:cNvPicPr>
            <a:picLocks noChangeAspect="1" noChangeArrowheads="1"/>
          </p:cNvPicPr>
          <p:nvPr/>
        </p:nvPicPr>
        <p:blipFill>
          <a:blip r:embed="rId5"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MH_Text_3"/>
          <p:cNvSpPr/>
          <p:nvPr>
            <p:custDataLst>
              <p:tags r:id="rId1"/>
            </p:custDataLst>
          </p:nvPr>
        </p:nvSpPr>
        <p:spPr>
          <a:xfrm>
            <a:off x="2555776" y="1729858"/>
            <a:ext cx="6264696" cy="1922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FFFFFF"/>
                </a:solidFill>
                <a:latin typeface="仿宋" panose="02010609060101010101" pitchFamily="49" charset="-122"/>
                <a:ea typeface="仿宋" panose="02010609060101010101" pitchFamily="49" charset="-122"/>
              </a:rPr>
              <a:t>现行宪法作了一些发展。</a:t>
            </a:r>
            <a:endParaRPr lang="en-US" altLang="zh-CN" sz="2800" b="1" dirty="0">
              <a:solidFill>
                <a:srgbClr val="FFFFFF"/>
              </a:solidFill>
              <a:latin typeface="仿宋" panose="02010609060101010101" pitchFamily="49" charset="-122"/>
              <a:ea typeface="仿宋" panose="02010609060101010101" pitchFamily="49" charset="-122"/>
            </a:endParaRPr>
          </a:p>
          <a:p>
            <a:pPr>
              <a:defRPr/>
            </a:pPr>
            <a:r>
              <a:rPr lang="en-US" altLang="zh-CN" sz="2800" b="1" dirty="0">
                <a:solidFill>
                  <a:srgbClr val="FFFFFF"/>
                </a:solidFill>
                <a:latin typeface="仿宋" panose="02010609060101010101" pitchFamily="49" charset="-122"/>
                <a:ea typeface="仿宋" panose="02010609060101010101" pitchFamily="49" charset="-122"/>
              </a:rPr>
              <a:t>  </a:t>
            </a:r>
            <a:r>
              <a:rPr lang="zh-CN" altLang="en-US" sz="2800" b="1" dirty="0">
                <a:solidFill>
                  <a:srgbClr val="FFFFFF"/>
                </a:solidFill>
                <a:latin typeface="仿宋" panose="02010609060101010101" pitchFamily="49" charset="-122"/>
                <a:ea typeface="仿宋" panose="02010609060101010101" pitchFamily="49" charset="-122"/>
              </a:rPr>
              <a:t>此前的宪法结构是，国家机构在前，公民的基本权利和义务在后。</a:t>
            </a:r>
            <a:endParaRPr lang="en-US" altLang="zh-CN" sz="2800" b="1" dirty="0">
              <a:solidFill>
                <a:srgbClr val="FFFFFF"/>
              </a:solidFill>
              <a:latin typeface="仿宋" panose="02010609060101010101" pitchFamily="49" charset="-122"/>
              <a:ea typeface="仿宋" panose="02010609060101010101" pitchFamily="49" charset="-122"/>
            </a:endParaRPr>
          </a:p>
          <a:p>
            <a:pPr>
              <a:defRPr/>
            </a:pPr>
            <a:r>
              <a:rPr lang="en-US" altLang="zh-CN" sz="2800" b="1" dirty="0">
                <a:solidFill>
                  <a:srgbClr val="FFFFFF"/>
                </a:solidFill>
                <a:latin typeface="仿宋" panose="02010609060101010101" pitchFamily="49" charset="-122"/>
                <a:ea typeface="仿宋" panose="02010609060101010101" pitchFamily="49" charset="-122"/>
              </a:rPr>
              <a:t>   </a:t>
            </a:r>
            <a:r>
              <a:rPr lang="zh-CN" altLang="en-US" sz="2800" b="1" dirty="0">
                <a:solidFill>
                  <a:srgbClr val="FFFFFF"/>
                </a:solidFill>
                <a:latin typeface="仿宋" panose="02010609060101010101" pitchFamily="49" charset="-122"/>
                <a:ea typeface="仿宋" panose="02010609060101010101" pitchFamily="49" charset="-122"/>
              </a:rPr>
              <a:t>这部宪法把两者的位置对调了。</a:t>
            </a:r>
          </a:p>
        </p:txBody>
      </p:sp>
      <p:sp>
        <p:nvSpPr>
          <p:cNvPr id="15" name="MH_SubTitle_3"/>
          <p:cNvSpPr txBox="1"/>
          <p:nvPr>
            <p:custDataLst>
              <p:tags r:id="rId2"/>
            </p:custDataLst>
          </p:nvPr>
        </p:nvSpPr>
        <p:spPr>
          <a:xfrm>
            <a:off x="107503" y="1729859"/>
            <a:ext cx="2322513" cy="432000"/>
          </a:xfrm>
          <a:prstGeom prst="rect">
            <a:avLst/>
          </a:prstGeom>
          <a:noFill/>
        </p:spPr>
        <p:txBody>
          <a:bodyPr anchor="ctr">
            <a:noAutofit/>
          </a:bodyPr>
          <a:lstStyle/>
          <a:p>
            <a:pPr>
              <a:defRPr/>
            </a:pPr>
            <a:r>
              <a:rPr lang="en-US" altLang="zh-CN" sz="2800" b="1" dirty="0">
                <a:latin typeface="微软雅黑" panose="020B0503020204020204" pitchFamily="34" charset="-122"/>
                <a:ea typeface="微软雅黑" panose="020B0503020204020204" pitchFamily="34" charset="-122"/>
              </a:rPr>
              <a:t>3</a:t>
            </a:r>
            <a:r>
              <a:rPr lang="zh-CN" altLang="en-US" sz="2800" b="1" dirty="0">
                <a:latin typeface="微软雅黑" panose="020B0503020204020204" pitchFamily="34" charset="-122"/>
                <a:ea typeface="微软雅黑" panose="020B0503020204020204" pitchFamily="34" charset="-122"/>
              </a:rPr>
              <a:t>、在形式上</a:t>
            </a:r>
          </a:p>
        </p:txBody>
      </p:sp>
      <p:pic>
        <p:nvPicPr>
          <p:cNvPr id="17" name="Picture 21" descr="H:\SCUT_logo\scut_new_logo2 [转换].png"/>
          <p:cNvPicPr>
            <a:picLocks noChangeAspect="1" noChangeArrowheads="1"/>
          </p:cNvPicPr>
          <p:nvPr/>
        </p:nvPicPr>
        <p:blipFill>
          <a:blip r:embed="rId5"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1850455" y="746465"/>
            <a:ext cx="4134466" cy="523220"/>
          </a:xfrm>
          <a:prstGeom prst="rect">
            <a:avLst/>
          </a:prstGeom>
          <a:solidFill>
            <a:srgbClr val="C00000"/>
          </a:solidFill>
        </p:spPr>
        <p:txBody>
          <a:bodyPr wrap="none">
            <a:spAutoFit/>
          </a:bodyPr>
          <a:lstStyle/>
          <a:p>
            <a:pPr algn="ctr"/>
            <a:r>
              <a:rPr lang="zh-CN" altLang="en-US" sz="2800" dirty="0">
                <a:solidFill>
                  <a:schemeClr val="bg1"/>
                </a:solidFill>
                <a:latin typeface="华文中宋" panose="02010600040101010101" pitchFamily="2" charset="-122"/>
                <a:ea typeface="华文中宋" panose="02010600040101010101" pitchFamily="2" charset="-122"/>
              </a:rPr>
              <a:t>为什么作出这样的调整？</a:t>
            </a:r>
          </a:p>
        </p:txBody>
      </p:sp>
      <p:sp>
        <p:nvSpPr>
          <p:cNvPr id="4" name="MH_SubTitle_1"/>
          <p:cNvSpPr/>
          <p:nvPr>
            <p:custDataLst>
              <p:tags r:id="rId1"/>
            </p:custDataLst>
          </p:nvPr>
        </p:nvSpPr>
        <p:spPr>
          <a:xfrm rot="311838">
            <a:off x="247928" y="1943503"/>
            <a:ext cx="3643843" cy="1432203"/>
          </a:xfrm>
          <a:prstGeom prst="rect">
            <a:avLst/>
          </a:prstGeom>
          <a:solidFill>
            <a:schemeClr val="accent1"/>
          </a:solidFill>
          <a:ln w="3175">
            <a:noFill/>
          </a:ln>
          <a:effectLst>
            <a:outerShdw blurRad="50800" dist="254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0" tIns="90000" rIns="90000" bIns="90000" anchor="ctr">
            <a:noAutofit/>
          </a:bodyPr>
          <a:lstStyle/>
          <a:p>
            <a:pPr algn="just">
              <a:defRPr/>
            </a:pPr>
            <a:r>
              <a:rPr kumimoji="1" lang="zh-CN" altLang="en-US" sz="2800" dirty="0">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世界各国的宪法通常是这个结构。</a:t>
            </a:r>
            <a:endParaRPr kumimoji="1" lang="en-US" altLang="zh-CN" sz="2800" dirty="0">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5" name="MH_SubTitle_2"/>
          <p:cNvSpPr/>
          <p:nvPr>
            <p:custDataLst>
              <p:tags r:id="rId2"/>
            </p:custDataLst>
          </p:nvPr>
        </p:nvSpPr>
        <p:spPr>
          <a:xfrm rot="311838">
            <a:off x="4411495" y="1766697"/>
            <a:ext cx="4548251" cy="1432203"/>
          </a:xfrm>
          <a:prstGeom prst="rect">
            <a:avLst/>
          </a:prstGeom>
          <a:solidFill>
            <a:schemeClr val="accent1"/>
          </a:solidFill>
          <a:ln w="3175">
            <a:noFill/>
          </a:ln>
          <a:effectLst>
            <a:outerShdw blurRad="50800" dist="254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0" tIns="90000" rIns="90000" bIns="90000" anchor="ctr">
            <a:noAutofit/>
          </a:bodyPr>
          <a:lstStyle/>
          <a:p>
            <a:pPr algn="just">
              <a:defRPr/>
            </a:pPr>
            <a:r>
              <a:rPr kumimoji="1" lang="zh-CN" altLang="en-US" sz="2400" dirty="0">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突出了公民的基本权利和义务的重要性。意味着公民的基本权利是第一位的，国家权力是第二位的。</a:t>
            </a:r>
            <a:endParaRPr kumimoji="1" lang="en-US" altLang="zh-CN" sz="2400" dirty="0">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p:txBody>
      </p:sp>
      <p:sp>
        <p:nvSpPr>
          <p:cNvPr id="6" name="MH_Other_1"/>
          <p:cNvSpPr/>
          <p:nvPr>
            <p:custDataLst>
              <p:tags r:id="rId3"/>
            </p:custDataLst>
          </p:nvPr>
        </p:nvSpPr>
        <p:spPr bwMode="auto">
          <a:xfrm rot="21532642">
            <a:off x="404009" y="1567054"/>
            <a:ext cx="357188" cy="868368"/>
          </a:xfrm>
          <a:custGeom>
            <a:avLst/>
            <a:gdLst/>
            <a:ahLst/>
            <a:cxnLst>
              <a:cxn ang="0">
                <a:pos x="1875" y="196"/>
              </a:cxn>
              <a:cxn ang="0">
                <a:pos x="1653" y="74"/>
              </a:cxn>
              <a:cxn ang="0">
                <a:pos x="1385" y="10"/>
              </a:cxn>
              <a:cxn ang="0">
                <a:pos x="1140" y="2"/>
              </a:cxn>
              <a:cxn ang="0">
                <a:pos x="855" y="43"/>
              </a:cxn>
              <a:cxn ang="0">
                <a:pos x="624" y="142"/>
              </a:cxn>
              <a:cxn ang="0">
                <a:pos x="445" y="299"/>
              </a:cxn>
              <a:cxn ang="0">
                <a:pos x="369" y="417"/>
              </a:cxn>
              <a:cxn ang="0">
                <a:pos x="309" y="569"/>
              </a:cxn>
              <a:cxn ang="0">
                <a:pos x="276" y="771"/>
              </a:cxn>
              <a:cxn ang="0">
                <a:pos x="591" y="662"/>
              </a:cxn>
              <a:cxn ang="0">
                <a:pos x="678" y="485"/>
              </a:cxn>
              <a:cxn ang="0">
                <a:pos x="767" y="402"/>
              </a:cxn>
              <a:cxn ang="0">
                <a:pos x="919" y="334"/>
              </a:cxn>
              <a:cxn ang="0">
                <a:pos x="1113" y="299"/>
              </a:cxn>
              <a:cxn ang="0">
                <a:pos x="1294" y="301"/>
              </a:cxn>
              <a:cxn ang="0">
                <a:pos x="1496" y="336"/>
              </a:cxn>
              <a:cxn ang="0">
                <a:pos x="1661" y="410"/>
              </a:cxn>
              <a:cxn ang="0">
                <a:pos x="1768" y="497"/>
              </a:cxn>
              <a:cxn ang="0">
                <a:pos x="1857" y="623"/>
              </a:cxn>
              <a:cxn ang="0">
                <a:pos x="1931" y="841"/>
              </a:cxn>
              <a:cxn ang="0">
                <a:pos x="1947" y="1027"/>
              </a:cxn>
              <a:cxn ang="0">
                <a:pos x="1918" y="7522"/>
              </a:cxn>
              <a:cxn ang="0">
                <a:pos x="1865" y="7772"/>
              </a:cxn>
              <a:cxn ang="0">
                <a:pos x="1770" y="7982"/>
              </a:cxn>
              <a:cxn ang="0">
                <a:pos x="1607" y="8172"/>
              </a:cxn>
              <a:cxn ang="0">
                <a:pos x="1416" y="8285"/>
              </a:cxn>
              <a:cxn ang="0">
                <a:pos x="1267" y="8327"/>
              </a:cxn>
              <a:cxn ang="0">
                <a:pos x="1088" y="8343"/>
              </a:cxn>
              <a:cxn ang="0">
                <a:pos x="923" y="8331"/>
              </a:cxn>
              <a:cxn ang="0">
                <a:pos x="744" y="8279"/>
              </a:cxn>
              <a:cxn ang="0">
                <a:pos x="596" y="8188"/>
              </a:cxn>
              <a:cxn ang="0">
                <a:pos x="505" y="8091"/>
              </a:cxn>
              <a:cxn ang="0">
                <a:pos x="424" y="7951"/>
              </a:cxn>
              <a:cxn ang="0">
                <a:pos x="350" y="7691"/>
              </a:cxn>
              <a:cxn ang="0">
                <a:pos x="332" y="7456"/>
              </a:cxn>
              <a:cxn ang="0">
                <a:pos x="295" y="2170"/>
              </a:cxn>
              <a:cxn ang="0">
                <a:pos x="270" y="2104"/>
              </a:cxn>
              <a:cxn ang="0">
                <a:pos x="218" y="2056"/>
              </a:cxn>
              <a:cxn ang="0">
                <a:pos x="148" y="2038"/>
              </a:cxn>
              <a:cxn ang="0">
                <a:pos x="117" y="2042"/>
              </a:cxn>
              <a:cxn ang="0">
                <a:pos x="52" y="2073"/>
              </a:cxn>
              <a:cxn ang="0">
                <a:pos x="10" y="2129"/>
              </a:cxn>
              <a:cxn ang="0">
                <a:pos x="37" y="7419"/>
              </a:cxn>
              <a:cxn ang="0">
                <a:pos x="39" y="7596"/>
              </a:cxn>
              <a:cxn ang="0">
                <a:pos x="97" y="7918"/>
              </a:cxn>
              <a:cxn ang="0">
                <a:pos x="185" y="8135"/>
              </a:cxn>
              <a:cxn ang="0">
                <a:pos x="299" y="8310"/>
              </a:cxn>
              <a:cxn ang="0">
                <a:pos x="439" y="8442"/>
              </a:cxn>
              <a:cxn ang="0">
                <a:pos x="657" y="8566"/>
              </a:cxn>
              <a:cxn ang="0">
                <a:pos x="915" y="8630"/>
              </a:cxn>
              <a:cxn ang="0">
                <a:pos x="1129" y="8640"/>
              </a:cxn>
              <a:cxn ang="0">
                <a:pos x="1393" y="8605"/>
              </a:cxn>
              <a:cxn ang="0">
                <a:pos x="1698" y="8477"/>
              </a:cxn>
              <a:cxn ang="0">
                <a:pos x="1921" y="8281"/>
              </a:cxn>
              <a:cxn ang="0">
                <a:pos x="2077" y="8044"/>
              </a:cxn>
              <a:cxn ang="0">
                <a:pos x="2170" y="7792"/>
              </a:cxn>
              <a:cxn ang="0">
                <a:pos x="2215" y="7551"/>
              </a:cxn>
              <a:cxn ang="0">
                <a:pos x="2242" y="1042"/>
              </a:cxn>
              <a:cxn ang="0">
                <a:pos x="2227" y="809"/>
              </a:cxn>
              <a:cxn ang="0">
                <a:pos x="2141" y="528"/>
              </a:cxn>
              <a:cxn ang="0">
                <a:pos x="2056" y="380"/>
              </a:cxn>
            </a:cxnLst>
            <a:rect l="0" t="0" r="r" b="b"/>
            <a:pathLst>
              <a:path w="2244" h="8640">
                <a:moveTo>
                  <a:pt x="1988" y="297"/>
                </a:moveTo>
                <a:lnTo>
                  <a:pt x="1988" y="297"/>
                </a:lnTo>
                <a:lnTo>
                  <a:pt x="1953" y="260"/>
                </a:lnTo>
                <a:lnTo>
                  <a:pt x="1914" y="227"/>
                </a:lnTo>
                <a:lnTo>
                  <a:pt x="1875" y="196"/>
                </a:lnTo>
                <a:lnTo>
                  <a:pt x="1834" y="167"/>
                </a:lnTo>
                <a:lnTo>
                  <a:pt x="1791" y="140"/>
                </a:lnTo>
                <a:lnTo>
                  <a:pt x="1747" y="116"/>
                </a:lnTo>
                <a:lnTo>
                  <a:pt x="1702" y="95"/>
                </a:lnTo>
                <a:lnTo>
                  <a:pt x="1653" y="74"/>
                </a:lnTo>
                <a:lnTo>
                  <a:pt x="1603" y="56"/>
                </a:lnTo>
                <a:lnTo>
                  <a:pt x="1550" y="43"/>
                </a:lnTo>
                <a:lnTo>
                  <a:pt x="1498" y="29"/>
                </a:lnTo>
                <a:lnTo>
                  <a:pt x="1442" y="19"/>
                </a:lnTo>
                <a:lnTo>
                  <a:pt x="1385" y="10"/>
                </a:lnTo>
                <a:lnTo>
                  <a:pt x="1327" y="4"/>
                </a:lnTo>
                <a:lnTo>
                  <a:pt x="1267" y="2"/>
                </a:lnTo>
                <a:lnTo>
                  <a:pt x="1205" y="0"/>
                </a:lnTo>
                <a:lnTo>
                  <a:pt x="1205" y="0"/>
                </a:lnTo>
                <a:lnTo>
                  <a:pt x="1140" y="2"/>
                </a:lnTo>
                <a:lnTo>
                  <a:pt x="1078" y="4"/>
                </a:lnTo>
                <a:lnTo>
                  <a:pt x="1020" y="10"/>
                </a:lnTo>
                <a:lnTo>
                  <a:pt x="964" y="19"/>
                </a:lnTo>
                <a:lnTo>
                  <a:pt x="907" y="29"/>
                </a:lnTo>
                <a:lnTo>
                  <a:pt x="855" y="43"/>
                </a:lnTo>
                <a:lnTo>
                  <a:pt x="804" y="58"/>
                </a:lnTo>
                <a:lnTo>
                  <a:pt x="756" y="76"/>
                </a:lnTo>
                <a:lnTo>
                  <a:pt x="709" y="95"/>
                </a:lnTo>
                <a:lnTo>
                  <a:pt x="664" y="118"/>
                </a:lnTo>
                <a:lnTo>
                  <a:pt x="624" y="142"/>
                </a:lnTo>
                <a:lnTo>
                  <a:pt x="583" y="169"/>
                </a:lnTo>
                <a:lnTo>
                  <a:pt x="546" y="198"/>
                </a:lnTo>
                <a:lnTo>
                  <a:pt x="511" y="229"/>
                </a:lnTo>
                <a:lnTo>
                  <a:pt x="476" y="264"/>
                </a:lnTo>
                <a:lnTo>
                  <a:pt x="445" y="299"/>
                </a:lnTo>
                <a:lnTo>
                  <a:pt x="445" y="299"/>
                </a:lnTo>
                <a:lnTo>
                  <a:pt x="424" y="328"/>
                </a:lnTo>
                <a:lnTo>
                  <a:pt x="404" y="357"/>
                </a:lnTo>
                <a:lnTo>
                  <a:pt x="387" y="386"/>
                </a:lnTo>
                <a:lnTo>
                  <a:pt x="369" y="417"/>
                </a:lnTo>
                <a:lnTo>
                  <a:pt x="354" y="446"/>
                </a:lnTo>
                <a:lnTo>
                  <a:pt x="340" y="478"/>
                </a:lnTo>
                <a:lnTo>
                  <a:pt x="328" y="507"/>
                </a:lnTo>
                <a:lnTo>
                  <a:pt x="319" y="538"/>
                </a:lnTo>
                <a:lnTo>
                  <a:pt x="309" y="569"/>
                </a:lnTo>
                <a:lnTo>
                  <a:pt x="301" y="598"/>
                </a:lnTo>
                <a:lnTo>
                  <a:pt x="289" y="658"/>
                </a:lnTo>
                <a:lnTo>
                  <a:pt x="280" y="714"/>
                </a:lnTo>
                <a:lnTo>
                  <a:pt x="276" y="771"/>
                </a:lnTo>
                <a:lnTo>
                  <a:pt x="276" y="771"/>
                </a:lnTo>
                <a:lnTo>
                  <a:pt x="573" y="771"/>
                </a:lnTo>
                <a:lnTo>
                  <a:pt x="573" y="771"/>
                </a:lnTo>
                <a:lnTo>
                  <a:pt x="577" y="736"/>
                </a:lnTo>
                <a:lnTo>
                  <a:pt x="583" y="699"/>
                </a:lnTo>
                <a:lnTo>
                  <a:pt x="591" y="662"/>
                </a:lnTo>
                <a:lnTo>
                  <a:pt x="602" y="625"/>
                </a:lnTo>
                <a:lnTo>
                  <a:pt x="616" y="588"/>
                </a:lnTo>
                <a:lnTo>
                  <a:pt x="633" y="553"/>
                </a:lnTo>
                <a:lnTo>
                  <a:pt x="655" y="518"/>
                </a:lnTo>
                <a:lnTo>
                  <a:pt x="678" y="485"/>
                </a:lnTo>
                <a:lnTo>
                  <a:pt x="678" y="485"/>
                </a:lnTo>
                <a:lnTo>
                  <a:pt x="697" y="462"/>
                </a:lnTo>
                <a:lnTo>
                  <a:pt x="719" y="441"/>
                </a:lnTo>
                <a:lnTo>
                  <a:pt x="742" y="421"/>
                </a:lnTo>
                <a:lnTo>
                  <a:pt x="767" y="402"/>
                </a:lnTo>
                <a:lnTo>
                  <a:pt x="795" y="386"/>
                </a:lnTo>
                <a:lnTo>
                  <a:pt x="824" y="371"/>
                </a:lnTo>
                <a:lnTo>
                  <a:pt x="855" y="357"/>
                </a:lnTo>
                <a:lnTo>
                  <a:pt x="886" y="344"/>
                </a:lnTo>
                <a:lnTo>
                  <a:pt x="919" y="334"/>
                </a:lnTo>
                <a:lnTo>
                  <a:pt x="956" y="324"/>
                </a:lnTo>
                <a:lnTo>
                  <a:pt x="993" y="314"/>
                </a:lnTo>
                <a:lnTo>
                  <a:pt x="1032" y="309"/>
                </a:lnTo>
                <a:lnTo>
                  <a:pt x="1072" y="303"/>
                </a:lnTo>
                <a:lnTo>
                  <a:pt x="1113" y="299"/>
                </a:lnTo>
                <a:lnTo>
                  <a:pt x="1158" y="297"/>
                </a:lnTo>
                <a:lnTo>
                  <a:pt x="1205" y="297"/>
                </a:lnTo>
                <a:lnTo>
                  <a:pt x="1205" y="297"/>
                </a:lnTo>
                <a:lnTo>
                  <a:pt x="1249" y="297"/>
                </a:lnTo>
                <a:lnTo>
                  <a:pt x="1294" y="301"/>
                </a:lnTo>
                <a:lnTo>
                  <a:pt x="1339" y="305"/>
                </a:lnTo>
                <a:lnTo>
                  <a:pt x="1379" y="309"/>
                </a:lnTo>
                <a:lnTo>
                  <a:pt x="1420" y="316"/>
                </a:lnTo>
                <a:lnTo>
                  <a:pt x="1459" y="326"/>
                </a:lnTo>
                <a:lnTo>
                  <a:pt x="1496" y="336"/>
                </a:lnTo>
                <a:lnTo>
                  <a:pt x="1533" y="347"/>
                </a:lnTo>
                <a:lnTo>
                  <a:pt x="1568" y="361"/>
                </a:lnTo>
                <a:lnTo>
                  <a:pt x="1601" y="375"/>
                </a:lnTo>
                <a:lnTo>
                  <a:pt x="1632" y="392"/>
                </a:lnTo>
                <a:lnTo>
                  <a:pt x="1661" y="410"/>
                </a:lnTo>
                <a:lnTo>
                  <a:pt x="1690" y="429"/>
                </a:lnTo>
                <a:lnTo>
                  <a:pt x="1717" y="450"/>
                </a:lnTo>
                <a:lnTo>
                  <a:pt x="1743" y="474"/>
                </a:lnTo>
                <a:lnTo>
                  <a:pt x="1768" y="497"/>
                </a:lnTo>
                <a:lnTo>
                  <a:pt x="1768" y="497"/>
                </a:lnTo>
                <a:lnTo>
                  <a:pt x="1785" y="516"/>
                </a:lnTo>
                <a:lnTo>
                  <a:pt x="1803" y="538"/>
                </a:lnTo>
                <a:lnTo>
                  <a:pt x="1817" y="559"/>
                </a:lnTo>
                <a:lnTo>
                  <a:pt x="1832" y="580"/>
                </a:lnTo>
                <a:lnTo>
                  <a:pt x="1857" y="623"/>
                </a:lnTo>
                <a:lnTo>
                  <a:pt x="1879" y="668"/>
                </a:lnTo>
                <a:lnTo>
                  <a:pt x="1896" y="712"/>
                </a:lnTo>
                <a:lnTo>
                  <a:pt x="1910" y="757"/>
                </a:lnTo>
                <a:lnTo>
                  <a:pt x="1921" y="800"/>
                </a:lnTo>
                <a:lnTo>
                  <a:pt x="1931" y="841"/>
                </a:lnTo>
                <a:lnTo>
                  <a:pt x="1937" y="879"/>
                </a:lnTo>
                <a:lnTo>
                  <a:pt x="1941" y="914"/>
                </a:lnTo>
                <a:lnTo>
                  <a:pt x="1947" y="973"/>
                </a:lnTo>
                <a:lnTo>
                  <a:pt x="1947" y="1011"/>
                </a:lnTo>
                <a:lnTo>
                  <a:pt x="1947" y="1027"/>
                </a:lnTo>
                <a:lnTo>
                  <a:pt x="1945" y="1033"/>
                </a:lnTo>
                <a:lnTo>
                  <a:pt x="1925" y="7425"/>
                </a:lnTo>
                <a:lnTo>
                  <a:pt x="1925" y="7425"/>
                </a:lnTo>
                <a:lnTo>
                  <a:pt x="1923" y="7473"/>
                </a:lnTo>
                <a:lnTo>
                  <a:pt x="1918" y="7522"/>
                </a:lnTo>
                <a:lnTo>
                  <a:pt x="1910" y="7584"/>
                </a:lnTo>
                <a:lnTo>
                  <a:pt x="1896" y="7654"/>
                </a:lnTo>
                <a:lnTo>
                  <a:pt x="1887" y="7693"/>
                </a:lnTo>
                <a:lnTo>
                  <a:pt x="1877" y="7732"/>
                </a:lnTo>
                <a:lnTo>
                  <a:pt x="1865" y="7772"/>
                </a:lnTo>
                <a:lnTo>
                  <a:pt x="1850" y="7813"/>
                </a:lnTo>
                <a:lnTo>
                  <a:pt x="1834" y="7856"/>
                </a:lnTo>
                <a:lnTo>
                  <a:pt x="1815" y="7898"/>
                </a:lnTo>
                <a:lnTo>
                  <a:pt x="1793" y="7939"/>
                </a:lnTo>
                <a:lnTo>
                  <a:pt x="1770" y="7982"/>
                </a:lnTo>
                <a:lnTo>
                  <a:pt x="1743" y="8023"/>
                </a:lnTo>
                <a:lnTo>
                  <a:pt x="1714" y="8062"/>
                </a:lnTo>
                <a:lnTo>
                  <a:pt x="1683" y="8100"/>
                </a:lnTo>
                <a:lnTo>
                  <a:pt x="1646" y="8137"/>
                </a:lnTo>
                <a:lnTo>
                  <a:pt x="1607" y="8172"/>
                </a:lnTo>
                <a:lnTo>
                  <a:pt x="1566" y="8205"/>
                </a:lnTo>
                <a:lnTo>
                  <a:pt x="1519" y="8234"/>
                </a:lnTo>
                <a:lnTo>
                  <a:pt x="1471" y="8261"/>
                </a:lnTo>
                <a:lnTo>
                  <a:pt x="1444" y="8275"/>
                </a:lnTo>
                <a:lnTo>
                  <a:pt x="1416" y="8285"/>
                </a:lnTo>
                <a:lnTo>
                  <a:pt x="1389" y="8296"/>
                </a:lnTo>
                <a:lnTo>
                  <a:pt x="1360" y="8306"/>
                </a:lnTo>
                <a:lnTo>
                  <a:pt x="1329" y="8314"/>
                </a:lnTo>
                <a:lnTo>
                  <a:pt x="1298" y="8322"/>
                </a:lnTo>
                <a:lnTo>
                  <a:pt x="1267" y="8327"/>
                </a:lnTo>
                <a:lnTo>
                  <a:pt x="1232" y="8333"/>
                </a:lnTo>
                <a:lnTo>
                  <a:pt x="1199" y="8337"/>
                </a:lnTo>
                <a:lnTo>
                  <a:pt x="1162" y="8341"/>
                </a:lnTo>
                <a:lnTo>
                  <a:pt x="1125" y="8343"/>
                </a:lnTo>
                <a:lnTo>
                  <a:pt x="1088" y="8343"/>
                </a:lnTo>
                <a:lnTo>
                  <a:pt x="1088" y="8343"/>
                </a:lnTo>
                <a:lnTo>
                  <a:pt x="1043" y="8343"/>
                </a:lnTo>
                <a:lnTo>
                  <a:pt x="1003" y="8341"/>
                </a:lnTo>
                <a:lnTo>
                  <a:pt x="962" y="8337"/>
                </a:lnTo>
                <a:lnTo>
                  <a:pt x="923" y="8331"/>
                </a:lnTo>
                <a:lnTo>
                  <a:pt x="884" y="8324"/>
                </a:lnTo>
                <a:lnTo>
                  <a:pt x="847" y="8316"/>
                </a:lnTo>
                <a:lnTo>
                  <a:pt x="812" y="8304"/>
                </a:lnTo>
                <a:lnTo>
                  <a:pt x="777" y="8293"/>
                </a:lnTo>
                <a:lnTo>
                  <a:pt x="744" y="8279"/>
                </a:lnTo>
                <a:lnTo>
                  <a:pt x="713" y="8263"/>
                </a:lnTo>
                <a:lnTo>
                  <a:pt x="682" y="8248"/>
                </a:lnTo>
                <a:lnTo>
                  <a:pt x="653" y="8230"/>
                </a:lnTo>
                <a:lnTo>
                  <a:pt x="624" y="8209"/>
                </a:lnTo>
                <a:lnTo>
                  <a:pt x="596" y="8188"/>
                </a:lnTo>
                <a:lnTo>
                  <a:pt x="571" y="8166"/>
                </a:lnTo>
                <a:lnTo>
                  <a:pt x="548" y="8141"/>
                </a:lnTo>
                <a:lnTo>
                  <a:pt x="548" y="8141"/>
                </a:lnTo>
                <a:lnTo>
                  <a:pt x="527" y="8116"/>
                </a:lnTo>
                <a:lnTo>
                  <a:pt x="505" y="8091"/>
                </a:lnTo>
                <a:lnTo>
                  <a:pt x="486" y="8063"/>
                </a:lnTo>
                <a:lnTo>
                  <a:pt x="468" y="8036"/>
                </a:lnTo>
                <a:lnTo>
                  <a:pt x="453" y="8007"/>
                </a:lnTo>
                <a:lnTo>
                  <a:pt x="437" y="7978"/>
                </a:lnTo>
                <a:lnTo>
                  <a:pt x="424" y="7951"/>
                </a:lnTo>
                <a:lnTo>
                  <a:pt x="412" y="7922"/>
                </a:lnTo>
                <a:lnTo>
                  <a:pt x="391" y="7862"/>
                </a:lnTo>
                <a:lnTo>
                  <a:pt x="373" y="7803"/>
                </a:lnTo>
                <a:lnTo>
                  <a:pt x="359" y="7747"/>
                </a:lnTo>
                <a:lnTo>
                  <a:pt x="350" y="7691"/>
                </a:lnTo>
                <a:lnTo>
                  <a:pt x="342" y="7640"/>
                </a:lnTo>
                <a:lnTo>
                  <a:pt x="336" y="7592"/>
                </a:lnTo>
                <a:lnTo>
                  <a:pt x="334" y="7549"/>
                </a:lnTo>
                <a:lnTo>
                  <a:pt x="332" y="7510"/>
                </a:lnTo>
                <a:lnTo>
                  <a:pt x="332" y="7456"/>
                </a:lnTo>
                <a:lnTo>
                  <a:pt x="332" y="7436"/>
                </a:lnTo>
                <a:lnTo>
                  <a:pt x="334" y="7429"/>
                </a:lnTo>
                <a:lnTo>
                  <a:pt x="297" y="2186"/>
                </a:lnTo>
                <a:lnTo>
                  <a:pt x="297" y="2186"/>
                </a:lnTo>
                <a:lnTo>
                  <a:pt x="295" y="2170"/>
                </a:lnTo>
                <a:lnTo>
                  <a:pt x="293" y="2157"/>
                </a:lnTo>
                <a:lnTo>
                  <a:pt x="289" y="2141"/>
                </a:lnTo>
                <a:lnTo>
                  <a:pt x="284" y="2127"/>
                </a:lnTo>
                <a:lnTo>
                  <a:pt x="278" y="2116"/>
                </a:lnTo>
                <a:lnTo>
                  <a:pt x="270" y="2104"/>
                </a:lnTo>
                <a:lnTo>
                  <a:pt x="262" y="2093"/>
                </a:lnTo>
                <a:lnTo>
                  <a:pt x="253" y="2081"/>
                </a:lnTo>
                <a:lnTo>
                  <a:pt x="241" y="2071"/>
                </a:lnTo>
                <a:lnTo>
                  <a:pt x="231" y="2063"/>
                </a:lnTo>
                <a:lnTo>
                  <a:pt x="218" y="2056"/>
                </a:lnTo>
                <a:lnTo>
                  <a:pt x="206" y="2050"/>
                </a:lnTo>
                <a:lnTo>
                  <a:pt x="192" y="2046"/>
                </a:lnTo>
                <a:lnTo>
                  <a:pt x="177" y="2042"/>
                </a:lnTo>
                <a:lnTo>
                  <a:pt x="163" y="2040"/>
                </a:lnTo>
                <a:lnTo>
                  <a:pt x="148" y="2038"/>
                </a:lnTo>
                <a:lnTo>
                  <a:pt x="148" y="2038"/>
                </a:lnTo>
                <a:lnTo>
                  <a:pt x="146" y="2038"/>
                </a:lnTo>
                <a:lnTo>
                  <a:pt x="146" y="2038"/>
                </a:lnTo>
                <a:lnTo>
                  <a:pt x="132" y="2040"/>
                </a:lnTo>
                <a:lnTo>
                  <a:pt x="117" y="2042"/>
                </a:lnTo>
                <a:lnTo>
                  <a:pt x="103" y="2046"/>
                </a:lnTo>
                <a:lnTo>
                  <a:pt x="89" y="2050"/>
                </a:lnTo>
                <a:lnTo>
                  <a:pt x="76" y="2058"/>
                </a:lnTo>
                <a:lnTo>
                  <a:pt x="64" y="2065"/>
                </a:lnTo>
                <a:lnTo>
                  <a:pt x="52" y="2073"/>
                </a:lnTo>
                <a:lnTo>
                  <a:pt x="43" y="2083"/>
                </a:lnTo>
                <a:lnTo>
                  <a:pt x="33" y="2093"/>
                </a:lnTo>
                <a:lnTo>
                  <a:pt x="23" y="2104"/>
                </a:lnTo>
                <a:lnTo>
                  <a:pt x="17" y="2118"/>
                </a:lnTo>
                <a:lnTo>
                  <a:pt x="10" y="2129"/>
                </a:lnTo>
                <a:lnTo>
                  <a:pt x="6" y="2143"/>
                </a:lnTo>
                <a:lnTo>
                  <a:pt x="2" y="2159"/>
                </a:lnTo>
                <a:lnTo>
                  <a:pt x="0" y="2172"/>
                </a:lnTo>
                <a:lnTo>
                  <a:pt x="0" y="2188"/>
                </a:lnTo>
                <a:lnTo>
                  <a:pt x="37" y="7419"/>
                </a:lnTo>
                <a:lnTo>
                  <a:pt x="37" y="7419"/>
                </a:lnTo>
                <a:lnTo>
                  <a:pt x="35" y="7466"/>
                </a:lnTo>
                <a:lnTo>
                  <a:pt x="35" y="7501"/>
                </a:lnTo>
                <a:lnTo>
                  <a:pt x="35" y="7545"/>
                </a:lnTo>
                <a:lnTo>
                  <a:pt x="39" y="7596"/>
                </a:lnTo>
                <a:lnTo>
                  <a:pt x="43" y="7652"/>
                </a:lnTo>
                <a:lnTo>
                  <a:pt x="51" y="7714"/>
                </a:lnTo>
                <a:lnTo>
                  <a:pt x="62" y="7778"/>
                </a:lnTo>
                <a:lnTo>
                  <a:pt x="78" y="7848"/>
                </a:lnTo>
                <a:lnTo>
                  <a:pt x="97" y="7918"/>
                </a:lnTo>
                <a:lnTo>
                  <a:pt x="120" y="7990"/>
                </a:lnTo>
                <a:lnTo>
                  <a:pt x="134" y="8027"/>
                </a:lnTo>
                <a:lnTo>
                  <a:pt x="150" y="8063"/>
                </a:lnTo>
                <a:lnTo>
                  <a:pt x="165" y="8100"/>
                </a:lnTo>
                <a:lnTo>
                  <a:pt x="185" y="8135"/>
                </a:lnTo>
                <a:lnTo>
                  <a:pt x="204" y="8172"/>
                </a:lnTo>
                <a:lnTo>
                  <a:pt x="225" y="8207"/>
                </a:lnTo>
                <a:lnTo>
                  <a:pt x="249" y="8242"/>
                </a:lnTo>
                <a:lnTo>
                  <a:pt x="274" y="8275"/>
                </a:lnTo>
                <a:lnTo>
                  <a:pt x="299" y="8310"/>
                </a:lnTo>
                <a:lnTo>
                  <a:pt x="328" y="8341"/>
                </a:lnTo>
                <a:lnTo>
                  <a:pt x="328" y="8341"/>
                </a:lnTo>
                <a:lnTo>
                  <a:pt x="363" y="8378"/>
                </a:lnTo>
                <a:lnTo>
                  <a:pt x="400" y="8411"/>
                </a:lnTo>
                <a:lnTo>
                  <a:pt x="439" y="8442"/>
                </a:lnTo>
                <a:lnTo>
                  <a:pt x="480" y="8471"/>
                </a:lnTo>
                <a:lnTo>
                  <a:pt x="521" y="8498"/>
                </a:lnTo>
                <a:lnTo>
                  <a:pt x="565" y="8524"/>
                </a:lnTo>
                <a:lnTo>
                  <a:pt x="610" y="8545"/>
                </a:lnTo>
                <a:lnTo>
                  <a:pt x="657" y="8566"/>
                </a:lnTo>
                <a:lnTo>
                  <a:pt x="705" y="8584"/>
                </a:lnTo>
                <a:lnTo>
                  <a:pt x="756" y="8597"/>
                </a:lnTo>
                <a:lnTo>
                  <a:pt x="806" y="8611"/>
                </a:lnTo>
                <a:lnTo>
                  <a:pt x="859" y="8623"/>
                </a:lnTo>
                <a:lnTo>
                  <a:pt x="915" y="8630"/>
                </a:lnTo>
                <a:lnTo>
                  <a:pt x="969" y="8636"/>
                </a:lnTo>
                <a:lnTo>
                  <a:pt x="1028" y="8640"/>
                </a:lnTo>
                <a:lnTo>
                  <a:pt x="1088" y="8640"/>
                </a:lnTo>
                <a:lnTo>
                  <a:pt x="1088" y="8640"/>
                </a:lnTo>
                <a:lnTo>
                  <a:pt x="1129" y="8640"/>
                </a:lnTo>
                <a:lnTo>
                  <a:pt x="1170" y="8638"/>
                </a:lnTo>
                <a:lnTo>
                  <a:pt x="1208" y="8636"/>
                </a:lnTo>
                <a:lnTo>
                  <a:pt x="1247" y="8632"/>
                </a:lnTo>
                <a:lnTo>
                  <a:pt x="1323" y="8621"/>
                </a:lnTo>
                <a:lnTo>
                  <a:pt x="1393" y="8605"/>
                </a:lnTo>
                <a:lnTo>
                  <a:pt x="1461" y="8588"/>
                </a:lnTo>
                <a:lnTo>
                  <a:pt x="1525" y="8564"/>
                </a:lnTo>
                <a:lnTo>
                  <a:pt x="1585" y="8539"/>
                </a:lnTo>
                <a:lnTo>
                  <a:pt x="1644" y="8510"/>
                </a:lnTo>
                <a:lnTo>
                  <a:pt x="1698" y="8477"/>
                </a:lnTo>
                <a:lnTo>
                  <a:pt x="1749" y="8444"/>
                </a:lnTo>
                <a:lnTo>
                  <a:pt x="1795" y="8405"/>
                </a:lnTo>
                <a:lnTo>
                  <a:pt x="1840" y="8366"/>
                </a:lnTo>
                <a:lnTo>
                  <a:pt x="1883" y="8326"/>
                </a:lnTo>
                <a:lnTo>
                  <a:pt x="1921" y="8281"/>
                </a:lnTo>
                <a:lnTo>
                  <a:pt x="1958" y="8236"/>
                </a:lnTo>
                <a:lnTo>
                  <a:pt x="1991" y="8190"/>
                </a:lnTo>
                <a:lnTo>
                  <a:pt x="2023" y="8143"/>
                </a:lnTo>
                <a:lnTo>
                  <a:pt x="2050" y="8095"/>
                </a:lnTo>
                <a:lnTo>
                  <a:pt x="2077" y="8044"/>
                </a:lnTo>
                <a:lnTo>
                  <a:pt x="2100" y="7994"/>
                </a:lnTo>
                <a:lnTo>
                  <a:pt x="2122" y="7943"/>
                </a:lnTo>
                <a:lnTo>
                  <a:pt x="2139" y="7893"/>
                </a:lnTo>
                <a:lnTo>
                  <a:pt x="2157" y="7842"/>
                </a:lnTo>
                <a:lnTo>
                  <a:pt x="2170" y="7792"/>
                </a:lnTo>
                <a:lnTo>
                  <a:pt x="2184" y="7741"/>
                </a:lnTo>
                <a:lnTo>
                  <a:pt x="2193" y="7693"/>
                </a:lnTo>
                <a:lnTo>
                  <a:pt x="2203" y="7644"/>
                </a:lnTo>
                <a:lnTo>
                  <a:pt x="2209" y="7598"/>
                </a:lnTo>
                <a:lnTo>
                  <a:pt x="2215" y="7551"/>
                </a:lnTo>
                <a:lnTo>
                  <a:pt x="2219" y="7508"/>
                </a:lnTo>
                <a:lnTo>
                  <a:pt x="2221" y="7466"/>
                </a:lnTo>
                <a:lnTo>
                  <a:pt x="2223" y="7425"/>
                </a:lnTo>
                <a:lnTo>
                  <a:pt x="2242" y="1042"/>
                </a:lnTo>
                <a:lnTo>
                  <a:pt x="2242" y="1042"/>
                </a:lnTo>
                <a:lnTo>
                  <a:pt x="2244" y="1006"/>
                </a:lnTo>
                <a:lnTo>
                  <a:pt x="2242" y="943"/>
                </a:lnTo>
                <a:lnTo>
                  <a:pt x="2240" y="903"/>
                </a:lnTo>
                <a:lnTo>
                  <a:pt x="2234" y="858"/>
                </a:lnTo>
                <a:lnTo>
                  <a:pt x="2227" y="809"/>
                </a:lnTo>
                <a:lnTo>
                  <a:pt x="2217" y="757"/>
                </a:lnTo>
                <a:lnTo>
                  <a:pt x="2203" y="703"/>
                </a:lnTo>
                <a:lnTo>
                  <a:pt x="2188" y="646"/>
                </a:lnTo>
                <a:lnTo>
                  <a:pt x="2166" y="586"/>
                </a:lnTo>
                <a:lnTo>
                  <a:pt x="2141" y="528"/>
                </a:lnTo>
                <a:lnTo>
                  <a:pt x="2127" y="499"/>
                </a:lnTo>
                <a:lnTo>
                  <a:pt x="2112" y="468"/>
                </a:lnTo>
                <a:lnTo>
                  <a:pt x="2094" y="439"/>
                </a:lnTo>
                <a:lnTo>
                  <a:pt x="2075" y="410"/>
                </a:lnTo>
                <a:lnTo>
                  <a:pt x="2056" y="380"/>
                </a:lnTo>
                <a:lnTo>
                  <a:pt x="2034" y="353"/>
                </a:lnTo>
                <a:lnTo>
                  <a:pt x="2011" y="324"/>
                </a:lnTo>
                <a:lnTo>
                  <a:pt x="1988" y="297"/>
                </a:lnTo>
                <a:lnTo>
                  <a:pt x="1988" y="297"/>
                </a:lnTo>
                <a:close/>
              </a:path>
            </a:pathLst>
          </a:custGeom>
          <a:solidFill>
            <a:schemeClr val="accent1">
              <a:lumMod val="75000"/>
            </a:schemeClr>
          </a:solidFill>
          <a:ln w="9525">
            <a:noFill/>
            <a:round/>
          </a:ln>
          <a:effectLst/>
        </p:spPr>
        <p:txBody>
          <a:bodyPr/>
          <a:lstStyle/>
          <a:p>
            <a:pPr eaLnBrk="1" fontAlgn="auto" hangingPunct="1">
              <a:spcBef>
                <a:spcPts val="0"/>
              </a:spcBef>
              <a:spcAft>
                <a:spcPts val="0"/>
              </a:spcAft>
              <a:defRPr/>
            </a:pPr>
            <a:endParaRPr kumimoji="1" lang="en-US" sz="1050">
              <a:latin typeface="Arial" panose="020B0604020202020204" pitchFamily="34" charset="0"/>
              <a:ea typeface="PMingLiU" charset="-120"/>
            </a:endParaRPr>
          </a:p>
        </p:txBody>
      </p:sp>
      <p:sp>
        <p:nvSpPr>
          <p:cNvPr id="7" name="MH_Other_2"/>
          <p:cNvSpPr/>
          <p:nvPr>
            <p:custDataLst>
              <p:tags r:id="rId4"/>
            </p:custDataLst>
          </p:nvPr>
        </p:nvSpPr>
        <p:spPr bwMode="auto">
          <a:xfrm rot="21532642">
            <a:off x="4551019" y="1398549"/>
            <a:ext cx="357188" cy="868368"/>
          </a:xfrm>
          <a:custGeom>
            <a:avLst/>
            <a:gdLst/>
            <a:ahLst/>
            <a:cxnLst>
              <a:cxn ang="0">
                <a:pos x="1875" y="196"/>
              </a:cxn>
              <a:cxn ang="0">
                <a:pos x="1653" y="74"/>
              </a:cxn>
              <a:cxn ang="0">
                <a:pos x="1385" y="10"/>
              </a:cxn>
              <a:cxn ang="0">
                <a:pos x="1140" y="2"/>
              </a:cxn>
              <a:cxn ang="0">
                <a:pos x="855" y="43"/>
              </a:cxn>
              <a:cxn ang="0">
                <a:pos x="624" y="142"/>
              </a:cxn>
              <a:cxn ang="0">
                <a:pos x="445" y="299"/>
              </a:cxn>
              <a:cxn ang="0">
                <a:pos x="369" y="417"/>
              </a:cxn>
              <a:cxn ang="0">
                <a:pos x="309" y="569"/>
              </a:cxn>
              <a:cxn ang="0">
                <a:pos x="276" y="771"/>
              </a:cxn>
              <a:cxn ang="0">
                <a:pos x="591" y="662"/>
              </a:cxn>
              <a:cxn ang="0">
                <a:pos x="678" y="485"/>
              </a:cxn>
              <a:cxn ang="0">
                <a:pos x="767" y="402"/>
              </a:cxn>
              <a:cxn ang="0">
                <a:pos x="919" y="334"/>
              </a:cxn>
              <a:cxn ang="0">
                <a:pos x="1113" y="299"/>
              </a:cxn>
              <a:cxn ang="0">
                <a:pos x="1294" y="301"/>
              </a:cxn>
              <a:cxn ang="0">
                <a:pos x="1496" y="336"/>
              </a:cxn>
              <a:cxn ang="0">
                <a:pos x="1661" y="410"/>
              </a:cxn>
              <a:cxn ang="0">
                <a:pos x="1768" y="497"/>
              </a:cxn>
              <a:cxn ang="0">
                <a:pos x="1857" y="623"/>
              </a:cxn>
              <a:cxn ang="0">
                <a:pos x="1931" y="841"/>
              </a:cxn>
              <a:cxn ang="0">
                <a:pos x="1947" y="1027"/>
              </a:cxn>
              <a:cxn ang="0">
                <a:pos x="1918" y="7522"/>
              </a:cxn>
              <a:cxn ang="0">
                <a:pos x="1865" y="7772"/>
              </a:cxn>
              <a:cxn ang="0">
                <a:pos x="1770" y="7982"/>
              </a:cxn>
              <a:cxn ang="0">
                <a:pos x="1607" y="8172"/>
              </a:cxn>
              <a:cxn ang="0">
                <a:pos x="1416" y="8285"/>
              </a:cxn>
              <a:cxn ang="0">
                <a:pos x="1267" y="8327"/>
              </a:cxn>
              <a:cxn ang="0">
                <a:pos x="1088" y="8343"/>
              </a:cxn>
              <a:cxn ang="0">
                <a:pos x="923" y="8331"/>
              </a:cxn>
              <a:cxn ang="0">
                <a:pos x="744" y="8279"/>
              </a:cxn>
              <a:cxn ang="0">
                <a:pos x="596" y="8188"/>
              </a:cxn>
              <a:cxn ang="0">
                <a:pos x="505" y="8091"/>
              </a:cxn>
              <a:cxn ang="0">
                <a:pos x="424" y="7951"/>
              </a:cxn>
              <a:cxn ang="0">
                <a:pos x="350" y="7691"/>
              </a:cxn>
              <a:cxn ang="0">
                <a:pos x="332" y="7456"/>
              </a:cxn>
              <a:cxn ang="0">
                <a:pos x="295" y="2170"/>
              </a:cxn>
              <a:cxn ang="0">
                <a:pos x="270" y="2104"/>
              </a:cxn>
              <a:cxn ang="0">
                <a:pos x="218" y="2056"/>
              </a:cxn>
              <a:cxn ang="0">
                <a:pos x="148" y="2038"/>
              </a:cxn>
              <a:cxn ang="0">
                <a:pos x="117" y="2042"/>
              </a:cxn>
              <a:cxn ang="0">
                <a:pos x="52" y="2073"/>
              </a:cxn>
              <a:cxn ang="0">
                <a:pos x="10" y="2129"/>
              </a:cxn>
              <a:cxn ang="0">
                <a:pos x="37" y="7419"/>
              </a:cxn>
              <a:cxn ang="0">
                <a:pos x="39" y="7596"/>
              </a:cxn>
              <a:cxn ang="0">
                <a:pos x="97" y="7918"/>
              </a:cxn>
              <a:cxn ang="0">
                <a:pos x="185" y="8135"/>
              </a:cxn>
              <a:cxn ang="0">
                <a:pos x="299" y="8310"/>
              </a:cxn>
              <a:cxn ang="0">
                <a:pos x="439" y="8442"/>
              </a:cxn>
              <a:cxn ang="0">
                <a:pos x="657" y="8566"/>
              </a:cxn>
              <a:cxn ang="0">
                <a:pos x="915" y="8630"/>
              </a:cxn>
              <a:cxn ang="0">
                <a:pos x="1129" y="8640"/>
              </a:cxn>
              <a:cxn ang="0">
                <a:pos x="1393" y="8605"/>
              </a:cxn>
              <a:cxn ang="0">
                <a:pos x="1698" y="8477"/>
              </a:cxn>
              <a:cxn ang="0">
                <a:pos x="1921" y="8281"/>
              </a:cxn>
              <a:cxn ang="0">
                <a:pos x="2077" y="8044"/>
              </a:cxn>
              <a:cxn ang="0">
                <a:pos x="2170" y="7792"/>
              </a:cxn>
              <a:cxn ang="0">
                <a:pos x="2215" y="7551"/>
              </a:cxn>
              <a:cxn ang="0">
                <a:pos x="2242" y="1042"/>
              </a:cxn>
              <a:cxn ang="0">
                <a:pos x="2227" y="809"/>
              </a:cxn>
              <a:cxn ang="0">
                <a:pos x="2141" y="528"/>
              </a:cxn>
              <a:cxn ang="0">
                <a:pos x="2056" y="380"/>
              </a:cxn>
            </a:cxnLst>
            <a:rect l="0" t="0" r="r" b="b"/>
            <a:pathLst>
              <a:path w="2244" h="8640">
                <a:moveTo>
                  <a:pt x="1988" y="297"/>
                </a:moveTo>
                <a:lnTo>
                  <a:pt x="1988" y="297"/>
                </a:lnTo>
                <a:lnTo>
                  <a:pt x="1953" y="260"/>
                </a:lnTo>
                <a:lnTo>
                  <a:pt x="1914" y="227"/>
                </a:lnTo>
                <a:lnTo>
                  <a:pt x="1875" y="196"/>
                </a:lnTo>
                <a:lnTo>
                  <a:pt x="1834" y="167"/>
                </a:lnTo>
                <a:lnTo>
                  <a:pt x="1791" y="140"/>
                </a:lnTo>
                <a:lnTo>
                  <a:pt x="1747" y="116"/>
                </a:lnTo>
                <a:lnTo>
                  <a:pt x="1702" y="95"/>
                </a:lnTo>
                <a:lnTo>
                  <a:pt x="1653" y="74"/>
                </a:lnTo>
                <a:lnTo>
                  <a:pt x="1603" y="56"/>
                </a:lnTo>
                <a:lnTo>
                  <a:pt x="1550" y="43"/>
                </a:lnTo>
                <a:lnTo>
                  <a:pt x="1498" y="29"/>
                </a:lnTo>
                <a:lnTo>
                  <a:pt x="1442" y="19"/>
                </a:lnTo>
                <a:lnTo>
                  <a:pt x="1385" y="10"/>
                </a:lnTo>
                <a:lnTo>
                  <a:pt x="1327" y="4"/>
                </a:lnTo>
                <a:lnTo>
                  <a:pt x="1267" y="2"/>
                </a:lnTo>
                <a:lnTo>
                  <a:pt x="1205" y="0"/>
                </a:lnTo>
                <a:lnTo>
                  <a:pt x="1205" y="0"/>
                </a:lnTo>
                <a:lnTo>
                  <a:pt x="1140" y="2"/>
                </a:lnTo>
                <a:lnTo>
                  <a:pt x="1078" y="4"/>
                </a:lnTo>
                <a:lnTo>
                  <a:pt x="1020" y="10"/>
                </a:lnTo>
                <a:lnTo>
                  <a:pt x="964" y="19"/>
                </a:lnTo>
                <a:lnTo>
                  <a:pt x="907" y="29"/>
                </a:lnTo>
                <a:lnTo>
                  <a:pt x="855" y="43"/>
                </a:lnTo>
                <a:lnTo>
                  <a:pt x="804" y="58"/>
                </a:lnTo>
                <a:lnTo>
                  <a:pt x="756" y="76"/>
                </a:lnTo>
                <a:lnTo>
                  <a:pt x="709" y="95"/>
                </a:lnTo>
                <a:lnTo>
                  <a:pt x="664" y="118"/>
                </a:lnTo>
                <a:lnTo>
                  <a:pt x="624" y="142"/>
                </a:lnTo>
                <a:lnTo>
                  <a:pt x="583" y="169"/>
                </a:lnTo>
                <a:lnTo>
                  <a:pt x="546" y="198"/>
                </a:lnTo>
                <a:lnTo>
                  <a:pt x="511" y="229"/>
                </a:lnTo>
                <a:lnTo>
                  <a:pt x="476" y="264"/>
                </a:lnTo>
                <a:lnTo>
                  <a:pt x="445" y="299"/>
                </a:lnTo>
                <a:lnTo>
                  <a:pt x="445" y="299"/>
                </a:lnTo>
                <a:lnTo>
                  <a:pt x="424" y="328"/>
                </a:lnTo>
                <a:lnTo>
                  <a:pt x="404" y="357"/>
                </a:lnTo>
                <a:lnTo>
                  <a:pt x="387" y="386"/>
                </a:lnTo>
                <a:lnTo>
                  <a:pt x="369" y="417"/>
                </a:lnTo>
                <a:lnTo>
                  <a:pt x="354" y="446"/>
                </a:lnTo>
                <a:lnTo>
                  <a:pt x="340" y="478"/>
                </a:lnTo>
                <a:lnTo>
                  <a:pt x="328" y="507"/>
                </a:lnTo>
                <a:lnTo>
                  <a:pt x="319" y="538"/>
                </a:lnTo>
                <a:lnTo>
                  <a:pt x="309" y="569"/>
                </a:lnTo>
                <a:lnTo>
                  <a:pt x="301" y="598"/>
                </a:lnTo>
                <a:lnTo>
                  <a:pt x="289" y="658"/>
                </a:lnTo>
                <a:lnTo>
                  <a:pt x="280" y="714"/>
                </a:lnTo>
                <a:lnTo>
                  <a:pt x="276" y="771"/>
                </a:lnTo>
                <a:lnTo>
                  <a:pt x="276" y="771"/>
                </a:lnTo>
                <a:lnTo>
                  <a:pt x="573" y="771"/>
                </a:lnTo>
                <a:lnTo>
                  <a:pt x="573" y="771"/>
                </a:lnTo>
                <a:lnTo>
                  <a:pt x="577" y="736"/>
                </a:lnTo>
                <a:lnTo>
                  <a:pt x="583" y="699"/>
                </a:lnTo>
                <a:lnTo>
                  <a:pt x="591" y="662"/>
                </a:lnTo>
                <a:lnTo>
                  <a:pt x="602" y="625"/>
                </a:lnTo>
                <a:lnTo>
                  <a:pt x="616" y="588"/>
                </a:lnTo>
                <a:lnTo>
                  <a:pt x="633" y="553"/>
                </a:lnTo>
                <a:lnTo>
                  <a:pt x="655" y="518"/>
                </a:lnTo>
                <a:lnTo>
                  <a:pt x="678" y="485"/>
                </a:lnTo>
                <a:lnTo>
                  <a:pt x="678" y="485"/>
                </a:lnTo>
                <a:lnTo>
                  <a:pt x="697" y="462"/>
                </a:lnTo>
                <a:lnTo>
                  <a:pt x="719" y="441"/>
                </a:lnTo>
                <a:lnTo>
                  <a:pt x="742" y="421"/>
                </a:lnTo>
                <a:lnTo>
                  <a:pt x="767" y="402"/>
                </a:lnTo>
                <a:lnTo>
                  <a:pt x="795" y="386"/>
                </a:lnTo>
                <a:lnTo>
                  <a:pt x="824" y="371"/>
                </a:lnTo>
                <a:lnTo>
                  <a:pt x="855" y="357"/>
                </a:lnTo>
                <a:lnTo>
                  <a:pt x="886" y="344"/>
                </a:lnTo>
                <a:lnTo>
                  <a:pt x="919" y="334"/>
                </a:lnTo>
                <a:lnTo>
                  <a:pt x="956" y="324"/>
                </a:lnTo>
                <a:lnTo>
                  <a:pt x="993" y="314"/>
                </a:lnTo>
                <a:lnTo>
                  <a:pt x="1032" y="309"/>
                </a:lnTo>
                <a:lnTo>
                  <a:pt x="1072" y="303"/>
                </a:lnTo>
                <a:lnTo>
                  <a:pt x="1113" y="299"/>
                </a:lnTo>
                <a:lnTo>
                  <a:pt x="1158" y="297"/>
                </a:lnTo>
                <a:lnTo>
                  <a:pt x="1205" y="297"/>
                </a:lnTo>
                <a:lnTo>
                  <a:pt x="1205" y="297"/>
                </a:lnTo>
                <a:lnTo>
                  <a:pt x="1249" y="297"/>
                </a:lnTo>
                <a:lnTo>
                  <a:pt x="1294" y="301"/>
                </a:lnTo>
                <a:lnTo>
                  <a:pt x="1339" y="305"/>
                </a:lnTo>
                <a:lnTo>
                  <a:pt x="1379" y="309"/>
                </a:lnTo>
                <a:lnTo>
                  <a:pt x="1420" y="316"/>
                </a:lnTo>
                <a:lnTo>
                  <a:pt x="1459" y="326"/>
                </a:lnTo>
                <a:lnTo>
                  <a:pt x="1496" y="336"/>
                </a:lnTo>
                <a:lnTo>
                  <a:pt x="1533" y="347"/>
                </a:lnTo>
                <a:lnTo>
                  <a:pt x="1568" y="361"/>
                </a:lnTo>
                <a:lnTo>
                  <a:pt x="1601" y="375"/>
                </a:lnTo>
                <a:lnTo>
                  <a:pt x="1632" y="392"/>
                </a:lnTo>
                <a:lnTo>
                  <a:pt x="1661" y="410"/>
                </a:lnTo>
                <a:lnTo>
                  <a:pt x="1690" y="429"/>
                </a:lnTo>
                <a:lnTo>
                  <a:pt x="1717" y="450"/>
                </a:lnTo>
                <a:lnTo>
                  <a:pt x="1743" y="474"/>
                </a:lnTo>
                <a:lnTo>
                  <a:pt x="1768" y="497"/>
                </a:lnTo>
                <a:lnTo>
                  <a:pt x="1768" y="497"/>
                </a:lnTo>
                <a:lnTo>
                  <a:pt x="1785" y="516"/>
                </a:lnTo>
                <a:lnTo>
                  <a:pt x="1803" y="538"/>
                </a:lnTo>
                <a:lnTo>
                  <a:pt x="1817" y="559"/>
                </a:lnTo>
                <a:lnTo>
                  <a:pt x="1832" y="580"/>
                </a:lnTo>
                <a:lnTo>
                  <a:pt x="1857" y="623"/>
                </a:lnTo>
                <a:lnTo>
                  <a:pt x="1879" y="668"/>
                </a:lnTo>
                <a:lnTo>
                  <a:pt x="1896" y="712"/>
                </a:lnTo>
                <a:lnTo>
                  <a:pt x="1910" y="757"/>
                </a:lnTo>
                <a:lnTo>
                  <a:pt x="1921" y="800"/>
                </a:lnTo>
                <a:lnTo>
                  <a:pt x="1931" y="841"/>
                </a:lnTo>
                <a:lnTo>
                  <a:pt x="1937" y="879"/>
                </a:lnTo>
                <a:lnTo>
                  <a:pt x="1941" y="914"/>
                </a:lnTo>
                <a:lnTo>
                  <a:pt x="1947" y="973"/>
                </a:lnTo>
                <a:lnTo>
                  <a:pt x="1947" y="1011"/>
                </a:lnTo>
                <a:lnTo>
                  <a:pt x="1947" y="1027"/>
                </a:lnTo>
                <a:lnTo>
                  <a:pt x="1945" y="1033"/>
                </a:lnTo>
                <a:lnTo>
                  <a:pt x="1925" y="7425"/>
                </a:lnTo>
                <a:lnTo>
                  <a:pt x="1925" y="7425"/>
                </a:lnTo>
                <a:lnTo>
                  <a:pt x="1923" y="7473"/>
                </a:lnTo>
                <a:lnTo>
                  <a:pt x="1918" y="7522"/>
                </a:lnTo>
                <a:lnTo>
                  <a:pt x="1910" y="7584"/>
                </a:lnTo>
                <a:lnTo>
                  <a:pt x="1896" y="7654"/>
                </a:lnTo>
                <a:lnTo>
                  <a:pt x="1887" y="7693"/>
                </a:lnTo>
                <a:lnTo>
                  <a:pt x="1877" y="7732"/>
                </a:lnTo>
                <a:lnTo>
                  <a:pt x="1865" y="7772"/>
                </a:lnTo>
                <a:lnTo>
                  <a:pt x="1850" y="7813"/>
                </a:lnTo>
                <a:lnTo>
                  <a:pt x="1834" y="7856"/>
                </a:lnTo>
                <a:lnTo>
                  <a:pt x="1815" y="7898"/>
                </a:lnTo>
                <a:lnTo>
                  <a:pt x="1793" y="7939"/>
                </a:lnTo>
                <a:lnTo>
                  <a:pt x="1770" y="7982"/>
                </a:lnTo>
                <a:lnTo>
                  <a:pt x="1743" y="8023"/>
                </a:lnTo>
                <a:lnTo>
                  <a:pt x="1714" y="8062"/>
                </a:lnTo>
                <a:lnTo>
                  <a:pt x="1683" y="8100"/>
                </a:lnTo>
                <a:lnTo>
                  <a:pt x="1646" y="8137"/>
                </a:lnTo>
                <a:lnTo>
                  <a:pt x="1607" y="8172"/>
                </a:lnTo>
                <a:lnTo>
                  <a:pt x="1566" y="8205"/>
                </a:lnTo>
                <a:lnTo>
                  <a:pt x="1519" y="8234"/>
                </a:lnTo>
                <a:lnTo>
                  <a:pt x="1471" y="8261"/>
                </a:lnTo>
                <a:lnTo>
                  <a:pt x="1444" y="8275"/>
                </a:lnTo>
                <a:lnTo>
                  <a:pt x="1416" y="8285"/>
                </a:lnTo>
                <a:lnTo>
                  <a:pt x="1389" y="8296"/>
                </a:lnTo>
                <a:lnTo>
                  <a:pt x="1360" y="8306"/>
                </a:lnTo>
                <a:lnTo>
                  <a:pt x="1329" y="8314"/>
                </a:lnTo>
                <a:lnTo>
                  <a:pt x="1298" y="8322"/>
                </a:lnTo>
                <a:lnTo>
                  <a:pt x="1267" y="8327"/>
                </a:lnTo>
                <a:lnTo>
                  <a:pt x="1232" y="8333"/>
                </a:lnTo>
                <a:lnTo>
                  <a:pt x="1199" y="8337"/>
                </a:lnTo>
                <a:lnTo>
                  <a:pt x="1162" y="8341"/>
                </a:lnTo>
                <a:lnTo>
                  <a:pt x="1125" y="8343"/>
                </a:lnTo>
                <a:lnTo>
                  <a:pt x="1088" y="8343"/>
                </a:lnTo>
                <a:lnTo>
                  <a:pt x="1088" y="8343"/>
                </a:lnTo>
                <a:lnTo>
                  <a:pt x="1043" y="8343"/>
                </a:lnTo>
                <a:lnTo>
                  <a:pt x="1003" y="8341"/>
                </a:lnTo>
                <a:lnTo>
                  <a:pt x="962" y="8337"/>
                </a:lnTo>
                <a:lnTo>
                  <a:pt x="923" y="8331"/>
                </a:lnTo>
                <a:lnTo>
                  <a:pt x="884" y="8324"/>
                </a:lnTo>
                <a:lnTo>
                  <a:pt x="847" y="8316"/>
                </a:lnTo>
                <a:lnTo>
                  <a:pt x="812" y="8304"/>
                </a:lnTo>
                <a:lnTo>
                  <a:pt x="777" y="8293"/>
                </a:lnTo>
                <a:lnTo>
                  <a:pt x="744" y="8279"/>
                </a:lnTo>
                <a:lnTo>
                  <a:pt x="713" y="8263"/>
                </a:lnTo>
                <a:lnTo>
                  <a:pt x="682" y="8248"/>
                </a:lnTo>
                <a:lnTo>
                  <a:pt x="653" y="8230"/>
                </a:lnTo>
                <a:lnTo>
                  <a:pt x="624" y="8209"/>
                </a:lnTo>
                <a:lnTo>
                  <a:pt x="596" y="8188"/>
                </a:lnTo>
                <a:lnTo>
                  <a:pt x="571" y="8166"/>
                </a:lnTo>
                <a:lnTo>
                  <a:pt x="548" y="8141"/>
                </a:lnTo>
                <a:lnTo>
                  <a:pt x="548" y="8141"/>
                </a:lnTo>
                <a:lnTo>
                  <a:pt x="527" y="8116"/>
                </a:lnTo>
                <a:lnTo>
                  <a:pt x="505" y="8091"/>
                </a:lnTo>
                <a:lnTo>
                  <a:pt x="486" y="8063"/>
                </a:lnTo>
                <a:lnTo>
                  <a:pt x="468" y="8036"/>
                </a:lnTo>
                <a:lnTo>
                  <a:pt x="453" y="8007"/>
                </a:lnTo>
                <a:lnTo>
                  <a:pt x="437" y="7978"/>
                </a:lnTo>
                <a:lnTo>
                  <a:pt x="424" y="7951"/>
                </a:lnTo>
                <a:lnTo>
                  <a:pt x="412" y="7922"/>
                </a:lnTo>
                <a:lnTo>
                  <a:pt x="391" y="7862"/>
                </a:lnTo>
                <a:lnTo>
                  <a:pt x="373" y="7803"/>
                </a:lnTo>
                <a:lnTo>
                  <a:pt x="359" y="7747"/>
                </a:lnTo>
                <a:lnTo>
                  <a:pt x="350" y="7691"/>
                </a:lnTo>
                <a:lnTo>
                  <a:pt x="342" y="7640"/>
                </a:lnTo>
                <a:lnTo>
                  <a:pt x="336" y="7592"/>
                </a:lnTo>
                <a:lnTo>
                  <a:pt x="334" y="7549"/>
                </a:lnTo>
                <a:lnTo>
                  <a:pt x="332" y="7510"/>
                </a:lnTo>
                <a:lnTo>
                  <a:pt x="332" y="7456"/>
                </a:lnTo>
                <a:lnTo>
                  <a:pt x="332" y="7436"/>
                </a:lnTo>
                <a:lnTo>
                  <a:pt x="334" y="7429"/>
                </a:lnTo>
                <a:lnTo>
                  <a:pt x="297" y="2186"/>
                </a:lnTo>
                <a:lnTo>
                  <a:pt x="297" y="2186"/>
                </a:lnTo>
                <a:lnTo>
                  <a:pt x="295" y="2170"/>
                </a:lnTo>
                <a:lnTo>
                  <a:pt x="293" y="2157"/>
                </a:lnTo>
                <a:lnTo>
                  <a:pt x="289" y="2141"/>
                </a:lnTo>
                <a:lnTo>
                  <a:pt x="284" y="2127"/>
                </a:lnTo>
                <a:lnTo>
                  <a:pt x="278" y="2116"/>
                </a:lnTo>
                <a:lnTo>
                  <a:pt x="270" y="2104"/>
                </a:lnTo>
                <a:lnTo>
                  <a:pt x="262" y="2093"/>
                </a:lnTo>
                <a:lnTo>
                  <a:pt x="253" y="2081"/>
                </a:lnTo>
                <a:lnTo>
                  <a:pt x="241" y="2071"/>
                </a:lnTo>
                <a:lnTo>
                  <a:pt x="231" y="2063"/>
                </a:lnTo>
                <a:lnTo>
                  <a:pt x="218" y="2056"/>
                </a:lnTo>
                <a:lnTo>
                  <a:pt x="206" y="2050"/>
                </a:lnTo>
                <a:lnTo>
                  <a:pt x="192" y="2046"/>
                </a:lnTo>
                <a:lnTo>
                  <a:pt x="177" y="2042"/>
                </a:lnTo>
                <a:lnTo>
                  <a:pt x="163" y="2040"/>
                </a:lnTo>
                <a:lnTo>
                  <a:pt x="148" y="2038"/>
                </a:lnTo>
                <a:lnTo>
                  <a:pt x="148" y="2038"/>
                </a:lnTo>
                <a:lnTo>
                  <a:pt x="146" y="2038"/>
                </a:lnTo>
                <a:lnTo>
                  <a:pt x="146" y="2038"/>
                </a:lnTo>
                <a:lnTo>
                  <a:pt x="132" y="2040"/>
                </a:lnTo>
                <a:lnTo>
                  <a:pt x="117" y="2042"/>
                </a:lnTo>
                <a:lnTo>
                  <a:pt x="103" y="2046"/>
                </a:lnTo>
                <a:lnTo>
                  <a:pt x="89" y="2050"/>
                </a:lnTo>
                <a:lnTo>
                  <a:pt x="76" y="2058"/>
                </a:lnTo>
                <a:lnTo>
                  <a:pt x="64" y="2065"/>
                </a:lnTo>
                <a:lnTo>
                  <a:pt x="52" y="2073"/>
                </a:lnTo>
                <a:lnTo>
                  <a:pt x="43" y="2083"/>
                </a:lnTo>
                <a:lnTo>
                  <a:pt x="33" y="2093"/>
                </a:lnTo>
                <a:lnTo>
                  <a:pt x="23" y="2104"/>
                </a:lnTo>
                <a:lnTo>
                  <a:pt x="17" y="2118"/>
                </a:lnTo>
                <a:lnTo>
                  <a:pt x="10" y="2129"/>
                </a:lnTo>
                <a:lnTo>
                  <a:pt x="6" y="2143"/>
                </a:lnTo>
                <a:lnTo>
                  <a:pt x="2" y="2159"/>
                </a:lnTo>
                <a:lnTo>
                  <a:pt x="0" y="2172"/>
                </a:lnTo>
                <a:lnTo>
                  <a:pt x="0" y="2188"/>
                </a:lnTo>
                <a:lnTo>
                  <a:pt x="37" y="7419"/>
                </a:lnTo>
                <a:lnTo>
                  <a:pt x="37" y="7419"/>
                </a:lnTo>
                <a:lnTo>
                  <a:pt x="35" y="7466"/>
                </a:lnTo>
                <a:lnTo>
                  <a:pt x="35" y="7501"/>
                </a:lnTo>
                <a:lnTo>
                  <a:pt x="35" y="7545"/>
                </a:lnTo>
                <a:lnTo>
                  <a:pt x="39" y="7596"/>
                </a:lnTo>
                <a:lnTo>
                  <a:pt x="43" y="7652"/>
                </a:lnTo>
                <a:lnTo>
                  <a:pt x="51" y="7714"/>
                </a:lnTo>
                <a:lnTo>
                  <a:pt x="62" y="7778"/>
                </a:lnTo>
                <a:lnTo>
                  <a:pt x="78" y="7848"/>
                </a:lnTo>
                <a:lnTo>
                  <a:pt x="97" y="7918"/>
                </a:lnTo>
                <a:lnTo>
                  <a:pt x="120" y="7990"/>
                </a:lnTo>
                <a:lnTo>
                  <a:pt x="134" y="8027"/>
                </a:lnTo>
                <a:lnTo>
                  <a:pt x="150" y="8063"/>
                </a:lnTo>
                <a:lnTo>
                  <a:pt x="165" y="8100"/>
                </a:lnTo>
                <a:lnTo>
                  <a:pt x="185" y="8135"/>
                </a:lnTo>
                <a:lnTo>
                  <a:pt x="204" y="8172"/>
                </a:lnTo>
                <a:lnTo>
                  <a:pt x="225" y="8207"/>
                </a:lnTo>
                <a:lnTo>
                  <a:pt x="249" y="8242"/>
                </a:lnTo>
                <a:lnTo>
                  <a:pt x="274" y="8275"/>
                </a:lnTo>
                <a:lnTo>
                  <a:pt x="299" y="8310"/>
                </a:lnTo>
                <a:lnTo>
                  <a:pt x="328" y="8341"/>
                </a:lnTo>
                <a:lnTo>
                  <a:pt x="328" y="8341"/>
                </a:lnTo>
                <a:lnTo>
                  <a:pt x="363" y="8378"/>
                </a:lnTo>
                <a:lnTo>
                  <a:pt x="400" y="8411"/>
                </a:lnTo>
                <a:lnTo>
                  <a:pt x="439" y="8442"/>
                </a:lnTo>
                <a:lnTo>
                  <a:pt x="480" y="8471"/>
                </a:lnTo>
                <a:lnTo>
                  <a:pt x="521" y="8498"/>
                </a:lnTo>
                <a:lnTo>
                  <a:pt x="565" y="8524"/>
                </a:lnTo>
                <a:lnTo>
                  <a:pt x="610" y="8545"/>
                </a:lnTo>
                <a:lnTo>
                  <a:pt x="657" y="8566"/>
                </a:lnTo>
                <a:lnTo>
                  <a:pt x="705" y="8584"/>
                </a:lnTo>
                <a:lnTo>
                  <a:pt x="756" y="8597"/>
                </a:lnTo>
                <a:lnTo>
                  <a:pt x="806" y="8611"/>
                </a:lnTo>
                <a:lnTo>
                  <a:pt x="859" y="8623"/>
                </a:lnTo>
                <a:lnTo>
                  <a:pt x="915" y="8630"/>
                </a:lnTo>
                <a:lnTo>
                  <a:pt x="969" y="8636"/>
                </a:lnTo>
                <a:lnTo>
                  <a:pt x="1028" y="8640"/>
                </a:lnTo>
                <a:lnTo>
                  <a:pt x="1088" y="8640"/>
                </a:lnTo>
                <a:lnTo>
                  <a:pt x="1088" y="8640"/>
                </a:lnTo>
                <a:lnTo>
                  <a:pt x="1129" y="8640"/>
                </a:lnTo>
                <a:lnTo>
                  <a:pt x="1170" y="8638"/>
                </a:lnTo>
                <a:lnTo>
                  <a:pt x="1208" y="8636"/>
                </a:lnTo>
                <a:lnTo>
                  <a:pt x="1247" y="8632"/>
                </a:lnTo>
                <a:lnTo>
                  <a:pt x="1323" y="8621"/>
                </a:lnTo>
                <a:lnTo>
                  <a:pt x="1393" y="8605"/>
                </a:lnTo>
                <a:lnTo>
                  <a:pt x="1461" y="8588"/>
                </a:lnTo>
                <a:lnTo>
                  <a:pt x="1525" y="8564"/>
                </a:lnTo>
                <a:lnTo>
                  <a:pt x="1585" y="8539"/>
                </a:lnTo>
                <a:lnTo>
                  <a:pt x="1644" y="8510"/>
                </a:lnTo>
                <a:lnTo>
                  <a:pt x="1698" y="8477"/>
                </a:lnTo>
                <a:lnTo>
                  <a:pt x="1749" y="8444"/>
                </a:lnTo>
                <a:lnTo>
                  <a:pt x="1795" y="8405"/>
                </a:lnTo>
                <a:lnTo>
                  <a:pt x="1840" y="8366"/>
                </a:lnTo>
                <a:lnTo>
                  <a:pt x="1883" y="8326"/>
                </a:lnTo>
                <a:lnTo>
                  <a:pt x="1921" y="8281"/>
                </a:lnTo>
                <a:lnTo>
                  <a:pt x="1958" y="8236"/>
                </a:lnTo>
                <a:lnTo>
                  <a:pt x="1991" y="8190"/>
                </a:lnTo>
                <a:lnTo>
                  <a:pt x="2023" y="8143"/>
                </a:lnTo>
                <a:lnTo>
                  <a:pt x="2050" y="8095"/>
                </a:lnTo>
                <a:lnTo>
                  <a:pt x="2077" y="8044"/>
                </a:lnTo>
                <a:lnTo>
                  <a:pt x="2100" y="7994"/>
                </a:lnTo>
                <a:lnTo>
                  <a:pt x="2122" y="7943"/>
                </a:lnTo>
                <a:lnTo>
                  <a:pt x="2139" y="7893"/>
                </a:lnTo>
                <a:lnTo>
                  <a:pt x="2157" y="7842"/>
                </a:lnTo>
                <a:lnTo>
                  <a:pt x="2170" y="7792"/>
                </a:lnTo>
                <a:lnTo>
                  <a:pt x="2184" y="7741"/>
                </a:lnTo>
                <a:lnTo>
                  <a:pt x="2193" y="7693"/>
                </a:lnTo>
                <a:lnTo>
                  <a:pt x="2203" y="7644"/>
                </a:lnTo>
                <a:lnTo>
                  <a:pt x="2209" y="7598"/>
                </a:lnTo>
                <a:lnTo>
                  <a:pt x="2215" y="7551"/>
                </a:lnTo>
                <a:lnTo>
                  <a:pt x="2219" y="7508"/>
                </a:lnTo>
                <a:lnTo>
                  <a:pt x="2221" y="7466"/>
                </a:lnTo>
                <a:lnTo>
                  <a:pt x="2223" y="7425"/>
                </a:lnTo>
                <a:lnTo>
                  <a:pt x="2242" y="1042"/>
                </a:lnTo>
                <a:lnTo>
                  <a:pt x="2242" y="1042"/>
                </a:lnTo>
                <a:lnTo>
                  <a:pt x="2244" y="1006"/>
                </a:lnTo>
                <a:lnTo>
                  <a:pt x="2242" y="943"/>
                </a:lnTo>
                <a:lnTo>
                  <a:pt x="2240" y="903"/>
                </a:lnTo>
                <a:lnTo>
                  <a:pt x="2234" y="858"/>
                </a:lnTo>
                <a:lnTo>
                  <a:pt x="2227" y="809"/>
                </a:lnTo>
                <a:lnTo>
                  <a:pt x="2217" y="757"/>
                </a:lnTo>
                <a:lnTo>
                  <a:pt x="2203" y="703"/>
                </a:lnTo>
                <a:lnTo>
                  <a:pt x="2188" y="646"/>
                </a:lnTo>
                <a:lnTo>
                  <a:pt x="2166" y="586"/>
                </a:lnTo>
                <a:lnTo>
                  <a:pt x="2141" y="528"/>
                </a:lnTo>
                <a:lnTo>
                  <a:pt x="2127" y="499"/>
                </a:lnTo>
                <a:lnTo>
                  <a:pt x="2112" y="468"/>
                </a:lnTo>
                <a:lnTo>
                  <a:pt x="2094" y="439"/>
                </a:lnTo>
                <a:lnTo>
                  <a:pt x="2075" y="410"/>
                </a:lnTo>
                <a:lnTo>
                  <a:pt x="2056" y="380"/>
                </a:lnTo>
                <a:lnTo>
                  <a:pt x="2034" y="353"/>
                </a:lnTo>
                <a:lnTo>
                  <a:pt x="2011" y="324"/>
                </a:lnTo>
                <a:lnTo>
                  <a:pt x="1988" y="297"/>
                </a:lnTo>
                <a:lnTo>
                  <a:pt x="1988" y="297"/>
                </a:lnTo>
                <a:close/>
              </a:path>
            </a:pathLst>
          </a:custGeom>
          <a:solidFill>
            <a:schemeClr val="accent1">
              <a:lumMod val="75000"/>
            </a:schemeClr>
          </a:solidFill>
          <a:ln w="9525">
            <a:noFill/>
            <a:round/>
          </a:ln>
          <a:effectLst/>
        </p:spPr>
        <p:txBody>
          <a:bodyPr/>
          <a:lstStyle/>
          <a:p>
            <a:pPr eaLnBrk="1" fontAlgn="auto" hangingPunct="1">
              <a:spcBef>
                <a:spcPts val="0"/>
              </a:spcBef>
              <a:spcAft>
                <a:spcPts val="0"/>
              </a:spcAft>
              <a:defRPr/>
            </a:pPr>
            <a:endParaRPr kumimoji="1" lang="en-US" sz="1050">
              <a:latin typeface="Arial" panose="020B0604020202020204" pitchFamily="34" charset="0"/>
              <a:ea typeface="PMingLiU" charset="-120"/>
            </a:endParaRPr>
          </a:p>
        </p:txBody>
      </p:sp>
      <p:sp>
        <p:nvSpPr>
          <p:cNvPr id="9" name="MH_Other_5"/>
          <p:cNvSpPr/>
          <p:nvPr>
            <p:custDataLst>
              <p:tags r:id="rId5"/>
            </p:custDataLst>
          </p:nvPr>
        </p:nvSpPr>
        <p:spPr>
          <a:xfrm>
            <a:off x="531803" y="3599557"/>
            <a:ext cx="101600" cy="9346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EFFFF"/>
              </a:solidFill>
            </a:endParaRPr>
          </a:p>
        </p:txBody>
      </p:sp>
      <p:sp>
        <p:nvSpPr>
          <p:cNvPr id="10" name="MH_Desc_1"/>
          <p:cNvSpPr>
            <a:spLocks noChangeArrowheads="1"/>
          </p:cNvSpPr>
          <p:nvPr>
            <p:custDataLst>
              <p:tags r:id="rId6"/>
            </p:custDataLst>
          </p:nvPr>
        </p:nvSpPr>
        <p:spPr bwMode="auto">
          <a:xfrm>
            <a:off x="769671" y="3738001"/>
            <a:ext cx="8194818" cy="878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defRPr/>
            </a:pPr>
            <a:r>
              <a:rPr lang="zh-CN" altLang="en-US" sz="2400" dirty="0">
                <a:latin typeface="华文中宋" panose="02010600040101010101" pitchFamily="2" charset="-122"/>
                <a:ea typeface="华文中宋" panose="02010600040101010101" pitchFamily="2" charset="-122"/>
                <a:cs typeface="Arial" panose="020B0604020202020204" pitchFamily="34" charset="0"/>
              </a:rPr>
              <a:t>马克思说：“什么是宪法？宪法是一部人权保障书。”</a:t>
            </a:r>
          </a:p>
          <a:p>
            <a:pPr algn="just">
              <a:lnSpc>
                <a:spcPct val="125000"/>
              </a:lnSpc>
              <a:defRPr/>
            </a:pPr>
            <a:r>
              <a:rPr lang="zh-CN" altLang="en-US" sz="2400" dirty="0">
                <a:latin typeface="华文中宋" panose="02010600040101010101" pitchFamily="2" charset="-122"/>
                <a:ea typeface="华文中宋" panose="02010600040101010101" pitchFamily="2" charset="-122"/>
                <a:cs typeface="Arial" panose="020B0604020202020204" pitchFamily="34" charset="0"/>
              </a:rPr>
              <a:t>列宁说：“宪法是什么？宪法就是一张写着人民权利的纸。”</a:t>
            </a:r>
          </a:p>
        </p:txBody>
      </p:sp>
      <p:pic>
        <p:nvPicPr>
          <p:cNvPr id="11" name="Picture 21" descr="H:\SCUT_logo\scut_new_logo2 [转换].png"/>
          <p:cNvPicPr>
            <a:picLocks noChangeAspect="1" noChangeArrowheads="1"/>
          </p:cNvPicPr>
          <p:nvPr/>
        </p:nvPicPr>
        <p:blipFill>
          <a:blip r:embed="rId9" cstate="print"/>
          <a:srcRect/>
          <a:stretch>
            <a:fillRect/>
          </a:stretch>
        </p:blipFill>
        <p:spPr bwMode="auto">
          <a:xfrm>
            <a:off x="190550" y="188888"/>
            <a:ext cx="2322513" cy="431800"/>
          </a:xfrm>
          <a:prstGeom prst="rect">
            <a:avLst/>
          </a:prstGeom>
          <a:noFill/>
          <a:ln w="9525">
            <a:noFill/>
            <a:miter lim="800000"/>
            <a:headEnd/>
            <a:tailEnd/>
          </a:ln>
        </p:spPr>
      </p:pic>
      <p:sp>
        <p:nvSpPr>
          <p:cNvPr id="12" name="矩形 11"/>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3" name="Picture 2" descr="华工校景-03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占位符 1"/>
          <p:cNvSpPr>
            <a:spLocks noGrp="1"/>
          </p:cNvSpPr>
          <p:nvPr>
            <p:ph type="body" sz="quarter" idx="10"/>
          </p:nvPr>
        </p:nvSpPr>
        <p:spPr>
          <a:xfrm>
            <a:off x="2339752" y="564565"/>
            <a:ext cx="4824536" cy="504801"/>
          </a:xfrm>
        </p:spPr>
        <p:txBody>
          <a:bodyPr>
            <a:noAutofit/>
          </a:bodyPr>
          <a:lstStyle/>
          <a:p>
            <a:pPr>
              <a:buFont typeface="Wingdings" panose="05000000000000000000" pitchFamily="2" charset="2"/>
              <a:buChar char="Ø"/>
            </a:pPr>
            <a:r>
              <a:rPr lang="zh-CN" altLang="en-US" dirty="0"/>
              <a:t> </a:t>
            </a:r>
            <a:r>
              <a:rPr lang="zh-CN" altLang="en-US" sz="2800" dirty="0">
                <a:latin typeface="华文中宋" panose="02010600040101010101" pitchFamily="2" charset="-122"/>
                <a:ea typeface="华文中宋" panose="02010600040101010101" pitchFamily="2" charset="-122"/>
              </a:rPr>
              <a:t>（二）修改方式的发展</a:t>
            </a:r>
          </a:p>
        </p:txBody>
      </p:sp>
      <p:sp>
        <p:nvSpPr>
          <p:cNvPr id="14" name="TextBox 13"/>
          <p:cNvSpPr txBox="1"/>
          <p:nvPr/>
        </p:nvSpPr>
        <p:spPr>
          <a:xfrm>
            <a:off x="190550" y="1220094"/>
            <a:ext cx="8640960" cy="3785652"/>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、整体修改方式：</a:t>
            </a:r>
            <a:endParaRPr lang="en-US" altLang="zh-CN" sz="2400" b="1" dirty="0">
              <a:latin typeface="黑体" panose="02010609060101010101" pitchFamily="49" charset="-122"/>
              <a:ea typeface="黑体" panose="02010609060101010101" pitchFamily="49" charset="-122"/>
            </a:endParaRPr>
          </a:p>
          <a:p>
            <a:r>
              <a:rPr lang="en-US" altLang="zh-CN" dirty="0"/>
              <a:t>                </a:t>
            </a:r>
            <a:r>
              <a:rPr lang="zh-CN" altLang="zh-CN" sz="2400" dirty="0">
                <a:latin typeface="仿宋" panose="02010609060101010101" pitchFamily="49" charset="-122"/>
                <a:ea typeface="仿宋" panose="02010609060101010101" pitchFamily="49" charset="-122"/>
              </a:rPr>
              <a:t>起草一部宪法予以通过，来代替原有的宪法，同时原有宪法全部作废。</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这种修改方式我国采用过</a:t>
            </a:r>
            <a:r>
              <a:rPr lang="zh-CN" altLang="en-US" sz="2400" dirty="0">
                <a:latin typeface="华文中宋" panose="02010600040101010101" pitchFamily="2" charset="-122"/>
                <a:ea typeface="华文中宋" panose="02010600040101010101" pitchFamily="2" charset="-122"/>
              </a:rPr>
              <a:t>三次</a:t>
            </a:r>
            <a:r>
              <a:rPr lang="zh-CN" altLang="en-US" sz="2400" dirty="0">
                <a:latin typeface="仿宋" panose="02010609060101010101" pitchFamily="49" charset="-122"/>
                <a:ea typeface="仿宋" panose="02010609060101010101" pitchFamily="49" charset="-122"/>
              </a:rPr>
              <a:t>，即</a:t>
            </a:r>
            <a:r>
              <a:rPr lang="en-US" altLang="zh-CN" sz="2400" dirty="0">
                <a:latin typeface="仿宋" panose="02010609060101010101" pitchFamily="49" charset="-122"/>
                <a:ea typeface="仿宋" panose="02010609060101010101" pitchFamily="49" charset="-122"/>
              </a:rPr>
              <a:t>1975</a:t>
            </a:r>
            <a:r>
              <a:rPr lang="zh-CN" altLang="en-US" sz="2400" dirty="0">
                <a:latin typeface="仿宋" panose="02010609060101010101" pitchFamily="49" charset="-122"/>
                <a:ea typeface="仿宋" panose="02010609060101010101" pitchFamily="49" charset="-122"/>
              </a:rPr>
              <a:t>年宪法、</a:t>
            </a:r>
            <a:r>
              <a:rPr lang="en-US" altLang="zh-CN" sz="2400" dirty="0">
                <a:latin typeface="仿宋" panose="02010609060101010101" pitchFamily="49" charset="-122"/>
                <a:ea typeface="仿宋" panose="02010609060101010101" pitchFamily="49" charset="-122"/>
              </a:rPr>
              <a:t>1978</a:t>
            </a:r>
            <a:r>
              <a:rPr lang="zh-CN" altLang="en-US" sz="2400" dirty="0">
                <a:latin typeface="仿宋" panose="02010609060101010101" pitchFamily="49" charset="-122"/>
                <a:ea typeface="仿宋" panose="02010609060101010101" pitchFamily="49" charset="-122"/>
              </a:rPr>
              <a:t>年宪法、</a:t>
            </a:r>
            <a:r>
              <a:rPr lang="en-US" altLang="zh-CN" sz="2400" dirty="0">
                <a:latin typeface="仿宋" panose="02010609060101010101" pitchFamily="49" charset="-122"/>
                <a:ea typeface="仿宋" panose="02010609060101010101" pitchFamily="49" charset="-122"/>
              </a:rPr>
              <a:t>1982</a:t>
            </a:r>
            <a:r>
              <a:rPr lang="zh-CN" altLang="en-US" sz="2400" dirty="0">
                <a:latin typeface="仿宋" panose="02010609060101010101" pitchFamily="49" charset="-122"/>
                <a:ea typeface="仿宋" panose="02010609060101010101" pitchFamily="49" charset="-122"/>
              </a:rPr>
              <a:t>年宪法。</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zh-CN" sz="2400" dirty="0">
                <a:latin typeface="华文中宋" panose="02010600040101010101" pitchFamily="2" charset="-122"/>
                <a:ea typeface="华文中宋" panose="02010600040101010101" pitchFamily="2" charset="-122"/>
              </a:rPr>
              <a:t>这种修改方式的</a:t>
            </a:r>
            <a:r>
              <a:rPr lang="zh-CN" altLang="zh-CN" sz="2400" dirty="0">
                <a:solidFill>
                  <a:srgbClr val="C00000"/>
                </a:solidFill>
                <a:latin typeface="华文中宋" panose="02010600040101010101" pitchFamily="2" charset="-122"/>
                <a:ea typeface="华文中宋" panose="02010600040101010101" pitchFamily="2" charset="-122"/>
              </a:rPr>
              <a:t>优点是</a:t>
            </a:r>
            <a:r>
              <a:rPr lang="zh-CN" altLang="zh-CN" sz="2400" dirty="0">
                <a:latin typeface="仿宋" panose="02010609060101010101" pitchFamily="49" charset="-122"/>
                <a:ea typeface="仿宋" panose="02010609060101010101" pitchFamily="49" charset="-122"/>
              </a:rPr>
              <a:t>：现行有效的条款我们都看得到，无效的我们都看不到了；</a:t>
            </a:r>
            <a:endParaRPr lang="en-US" altLang="zh-CN" sz="2400" dirty="0">
              <a:latin typeface="仿宋" panose="02010609060101010101" pitchFamily="49" charset="-122"/>
              <a:ea typeface="仿宋" panose="02010609060101010101" pitchFamily="49" charset="-122"/>
            </a:endParaRPr>
          </a:p>
          <a:p>
            <a:r>
              <a:rPr lang="en-US" altLang="zh-CN" sz="2400" dirty="0">
                <a:solidFill>
                  <a:srgbClr val="C00000"/>
                </a:solidFill>
                <a:latin typeface="仿宋" panose="02010609060101010101" pitchFamily="49" charset="-122"/>
                <a:ea typeface="仿宋" panose="02010609060101010101" pitchFamily="49" charset="-122"/>
              </a:rPr>
              <a:t>    </a:t>
            </a:r>
            <a:r>
              <a:rPr lang="zh-CN" altLang="zh-CN" sz="2400" dirty="0">
                <a:solidFill>
                  <a:srgbClr val="C00000"/>
                </a:solidFill>
                <a:latin typeface="华文中宋" panose="02010600040101010101" pitchFamily="2" charset="-122"/>
                <a:ea typeface="华文中宋" panose="02010600040101010101" pitchFamily="2" charset="-122"/>
              </a:rPr>
              <a:t>缺点是</a:t>
            </a:r>
            <a:r>
              <a:rPr lang="zh-CN" altLang="en-US" sz="2400" dirty="0">
                <a:solidFill>
                  <a:srgbClr val="C00000"/>
                </a:solidFill>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影响了宪法的稳定性，民众认为整部宪法都修改了，造成宪法的尊严和神圣感在人们心目中难以确立起来。</a:t>
            </a:r>
          </a:p>
          <a:p>
            <a:endParaRPr lang="zh-CN" altLang="en-US" sz="2400" dirty="0">
              <a:latin typeface="仿宋" panose="02010609060101010101" pitchFamily="49" charset="-122"/>
              <a:ea typeface="仿宋" panose="02010609060101010101" pitchFamily="49" charset="-122"/>
            </a:endParaRPr>
          </a:p>
        </p:txBody>
      </p:sp>
      <p:pic>
        <p:nvPicPr>
          <p:cNvPr id="1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TextBox 14"/>
          <p:cNvSpPr txBox="1"/>
          <p:nvPr/>
        </p:nvSpPr>
        <p:spPr>
          <a:xfrm>
            <a:off x="323528" y="1009220"/>
            <a:ext cx="8280920" cy="2677656"/>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、以决议的方式修改：</a:t>
            </a:r>
          </a:p>
          <a:p>
            <a:r>
              <a:rPr lang="en-US" altLang="zh-CN" dirty="0"/>
              <a:t>             </a:t>
            </a:r>
            <a:r>
              <a:rPr lang="zh-CN" altLang="zh-CN" sz="2400" dirty="0">
                <a:solidFill>
                  <a:srgbClr val="C00000"/>
                </a:solidFill>
                <a:latin typeface="仿宋" panose="02010609060101010101" pitchFamily="49" charset="-122"/>
                <a:ea typeface="仿宋" panose="02010609060101010101" pitchFamily="49" charset="-122"/>
              </a:rPr>
              <a:t>由全国人大通过修改宪法的决议</a:t>
            </a:r>
            <a:r>
              <a:rPr lang="zh-CN" altLang="zh-CN" sz="2400" dirty="0">
                <a:latin typeface="仿宋" panose="02010609060101010101" pitchFamily="49" charset="-122"/>
                <a:ea typeface="仿宋" panose="02010609060101010101" pitchFamily="49" charset="-122"/>
              </a:rPr>
              <a:t>，决议里面讲到对宪法的哪些内容要进行修改，然后根据决议对宪法文本当中相关的条款进行修改。</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en-US" sz="2400" dirty="0">
                <a:latin typeface="华文中宋" panose="02010600040101010101" pitchFamily="2" charset="-122"/>
                <a:ea typeface="华文中宋" panose="02010600040101010101" pitchFamily="2" charset="-122"/>
              </a:rPr>
              <a:t>这种修改方式我国采用过两次</a:t>
            </a:r>
            <a:r>
              <a:rPr lang="zh-CN" altLang="en-US" sz="2400" dirty="0">
                <a:latin typeface="仿宋" panose="02010609060101010101" pitchFamily="49" charset="-122"/>
                <a:ea typeface="仿宋" panose="02010609060101010101" pitchFamily="49" charset="-122"/>
              </a:rPr>
              <a:t>，即</a:t>
            </a:r>
            <a:r>
              <a:rPr lang="en-US" altLang="zh-CN" sz="2400" dirty="0">
                <a:latin typeface="仿宋" panose="02010609060101010101" pitchFamily="49" charset="-122"/>
                <a:ea typeface="仿宋" panose="02010609060101010101" pitchFamily="49" charset="-122"/>
              </a:rPr>
              <a:t>1979</a:t>
            </a:r>
            <a:r>
              <a:rPr lang="zh-CN" altLang="en-US" sz="2400" dirty="0">
                <a:latin typeface="仿宋" panose="02010609060101010101" pitchFamily="49" charset="-122"/>
                <a:ea typeface="仿宋" panose="02010609060101010101" pitchFamily="49" charset="-122"/>
              </a:rPr>
              <a:t>年对</a:t>
            </a:r>
            <a:r>
              <a:rPr lang="en-US" altLang="zh-CN" sz="2400" dirty="0">
                <a:latin typeface="仿宋" panose="02010609060101010101" pitchFamily="49" charset="-122"/>
                <a:ea typeface="仿宋" panose="02010609060101010101" pitchFamily="49" charset="-122"/>
              </a:rPr>
              <a:t>1978</a:t>
            </a:r>
            <a:r>
              <a:rPr lang="zh-CN" altLang="en-US" sz="2400" dirty="0">
                <a:latin typeface="仿宋" panose="02010609060101010101" pitchFamily="49" charset="-122"/>
                <a:ea typeface="仿宋" panose="02010609060101010101" pitchFamily="49" charset="-122"/>
              </a:rPr>
              <a:t>年宪法的修改，</a:t>
            </a:r>
            <a:r>
              <a:rPr lang="en-US" altLang="zh-CN" sz="2400" dirty="0">
                <a:latin typeface="仿宋" panose="02010609060101010101" pitchFamily="49" charset="-122"/>
                <a:ea typeface="仿宋" panose="02010609060101010101" pitchFamily="49" charset="-122"/>
              </a:rPr>
              <a:t>1980</a:t>
            </a:r>
            <a:r>
              <a:rPr lang="zh-CN" altLang="en-US" sz="2400" dirty="0">
                <a:latin typeface="仿宋" panose="02010609060101010101" pitchFamily="49" charset="-122"/>
                <a:ea typeface="仿宋" panose="02010609060101010101" pitchFamily="49" charset="-122"/>
              </a:rPr>
              <a:t>年对</a:t>
            </a:r>
            <a:r>
              <a:rPr lang="en-US" altLang="zh-CN" sz="2400" dirty="0">
                <a:latin typeface="仿宋" panose="02010609060101010101" pitchFamily="49" charset="-122"/>
                <a:ea typeface="仿宋" panose="02010609060101010101" pitchFamily="49" charset="-122"/>
              </a:rPr>
              <a:t>1978</a:t>
            </a:r>
            <a:r>
              <a:rPr lang="zh-CN" altLang="en-US" sz="2400" dirty="0">
                <a:latin typeface="仿宋" panose="02010609060101010101" pitchFamily="49" charset="-122"/>
                <a:ea typeface="仿宋" panose="02010609060101010101" pitchFamily="49" charset="-122"/>
              </a:rPr>
              <a:t>年宪法的修改。</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en-US" sz="2400" dirty="0">
                <a:latin typeface="仿宋" panose="02010609060101010101" pitchFamily="49" charset="-122"/>
                <a:ea typeface="仿宋" panose="02010609060101010101" pitchFamily="49" charset="-122"/>
              </a:rPr>
              <a:t>这种修改方式的优缺点，同第一种修改方式是一样的。</a:t>
            </a:r>
          </a:p>
        </p:txBody>
      </p:sp>
      <p:pic>
        <p:nvPicPr>
          <p:cNvPr id="1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extBox 15"/>
          <p:cNvSpPr txBox="1"/>
          <p:nvPr/>
        </p:nvSpPr>
        <p:spPr>
          <a:xfrm>
            <a:off x="287524" y="1059582"/>
            <a:ext cx="8568952" cy="2677656"/>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3</a:t>
            </a:r>
            <a:r>
              <a:rPr lang="zh-CN" altLang="en-US" sz="2400" b="1" dirty="0">
                <a:latin typeface="黑体" panose="02010609060101010101" pitchFamily="49" charset="-122"/>
                <a:ea typeface="黑体" panose="02010609060101010101" pitchFamily="49" charset="-122"/>
              </a:rPr>
              <a:t>、以修正案的方式修改：</a:t>
            </a:r>
          </a:p>
          <a:p>
            <a:r>
              <a:rPr lang="en-US" altLang="zh-CN" dirty="0"/>
              <a:t>        </a:t>
            </a:r>
            <a:r>
              <a:rPr lang="zh-CN" altLang="zh-CN" sz="2400" dirty="0">
                <a:latin typeface="仿宋" panose="02010609060101010101" pitchFamily="49" charset="-122"/>
                <a:ea typeface="仿宋" panose="02010609060101010101" pitchFamily="49" charset="-122"/>
              </a:rPr>
              <a:t>修正案方式是美国人发明的。</a:t>
            </a:r>
            <a:r>
              <a:rPr lang="zh-CN" altLang="zh-CN" sz="2400" b="1" dirty="0">
                <a:latin typeface="仿宋" panose="02010609060101010101" pitchFamily="49" charset="-122"/>
                <a:ea typeface="仿宋" panose="02010609060101010101" pitchFamily="49" charset="-122"/>
              </a:rPr>
              <a:t>所谓宪法修正案</a:t>
            </a:r>
            <a:r>
              <a:rPr lang="zh-CN" altLang="zh-CN" sz="2400" dirty="0">
                <a:latin typeface="仿宋" panose="02010609060101010101" pitchFamily="49" charset="-122"/>
                <a:ea typeface="仿宋" panose="02010609060101010101" pitchFamily="49" charset="-122"/>
              </a:rPr>
              <a:t>，就是不改动宪法文本的文字另起序号，在宪法文本的后面按照修改年代的不同进行排序。</a:t>
            </a:r>
            <a:endParaRPr lang="en-US" altLang="zh-CN" sz="2400" dirty="0">
              <a:latin typeface="仿宋" panose="02010609060101010101" pitchFamily="49" charset="-122"/>
              <a:ea typeface="仿宋" panose="02010609060101010101" pitchFamily="49" charset="-122"/>
            </a:endParaRPr>
          </a:p>
          <a:p>
            <a:r>
              <a:rPr lang="en-US" altLang="zh-CN" sz="2400" b="1" dirty="0">
                <a:solidFill>
                  <a:srgbClr val="C00000"/>
                </a:solidFill>
                <a:latin typeface="仿宋" panose="02010609060101010101" pitchFamily="49" charset="-122"/>
                <a:ea typeface="仿宋" panose="02010609060101010101" pitchFamily="49" charset="-122"/>
              </a:rPr>
              <a:t>  </a:t>
            </a:r>
            <a:r>
              <a:rPr lang="zh-CN" altLang="en-US" sz="2400" b="1" dirty="0">
                <a:solidFill>
                  <a:srgbClr val="C00000"/>
                </a:solidFill>
                <a:latin typeface="仿宋" panose="02010609060101010101" pitchFamily="49" charset="-122"/>
                <a:ea typeface="仿宋" panose="02010609060101010101" pitchFamily="49" charset="-122"/>
              </a:rPr>
              <a:t>从</a:t>
            </a:r>
            <a:r>
              <a:rPr lang="en-US" altLang="zh-CN" sz="2400" b="1" dirty="0">
                <a:solidFill>
                  <a:srgbClr val="C00000"/>
                </a:solidFill>
                <a:latin typeface="仿宋" panose="02010609060101010101" pitchFamily="49" charset="-122"/>
                <a:ea typeface="仿宋" panose="02010609060101010101" pitchFamily="49" charset="-122"/>
              </a:rPr>
              <a:t>1988</a:t>
            </a:r>
            <a:r>
              <a:rPr lang="zh-CN" altLang="en-US" sz="2400" b="1" dirty="0">
                <a:solidFill>
                  <a:srgbClr val="C00000"/>
                </a:solidFill>
                <a:latin typeface="仿宋" panose="02010609060101010101" pitchFamily="49" charset="-122"/>
                <a:ea typeface="仿宋" panose="02010609060101010101" pitchFamily="49" charset="-122"/>
              </a:rPr>
              <a:t>年以来，我国</a:t>
            </a:r>
            <a:r>
              <a:rPr lang="en-US" altLang="zh-CN" sz="2400" b="1" dirty="0">
                <a:solidFill>
                  <a:srgbClr val="C00000"/>
                </a:solidFill>
                <a:latin typeface="仿宋" panose="02010609060101010101" pitchFamily="49" charset="-122"/>
                <a:ea typeface="仿宋" panose="02010609060101010101" pitchFamily="49" charset="-122"/>
              </a:rPr>
              <a:t>5</a:t>
            </a:r>
            <a:r>
              <a:rPr lang="zh-CN" altLang="en-US" sz="2400" b="1" dirty="0">
                <a:solidFill>
                  <a:srgbClr val="C00000"/>
                </a:solidFill>
                <a:latin typeface="仿宋" panose="02010609060101010101" pitchFamily="49" charset="-122"/>
                <a:ea typeface="仿宋" panose="02010609060101010101" pitchFamily="49" charset="-122"/>
              </a:rPr>
              <a:t>次对现行宪法进行修改，采用的都是修正案的方式。</a:t>
            </a:r>
            <a:endParaRPr lang="en-US" altLang="zh-CN" sz="2400" b="1" dirty="0">
              <a:solidFill>
                <a:srgbClr val="C00000"/>
              </a:solidFill>
              <a:latin typeface="仿宋" panose="02010609060101010101" pitchFamily="49" charset="-122"/>
              <a:ea typeface="仿宋" panose="02010609060101010101" pitchFamily="49" charset="-122"/>
            </a:endParaRPr>
          </a:p>
          <a:p>
            <a:r>
              <a:rPr lang="en-US" altLang="zh-CN" dirty="0"/>
              <a:t>       </a:t>
            </a:r>
            <a:r>
              <a:rPr lang="zh-CN" altLang="zh-CN" sz="2400" dirty="0">
                <a:latin typeface="仿宋" panose="02010609060101010101" pitchFamily="49" charset="-122"/>
                <a:ea typeface="仿宋" panose="02010609060101010101" pitchFamily="49" charset="-122"/>
              </a:rPr>
              <a:t>以这种方式修改宪法既能保证稳定性，又能保证适应性。</a:t>
            </a:r>
            <a:endParaRPr lang="zh-CN" altLang="en-US" sz="2400" dirty="0">
              <a:latin typeface="仿宋" panose="02010609060101010101" pitchFamily="49" charset="-122"/>
              <a:ea typeface="仿宋" panose="02010609060101010101" pitchFamily="49" charset="-122"/>
            </a:endParaRPr>
          </a:p>
        </p:txBody>
      </p:sp>
      <p:pic>
        <p:nvPicPr>
          <p:cNvPr id="1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剪去对角的矩形 12"/>
          <p:cNvSpPr/>
          <p:nvPr/>
        </p:nvSpPr>
        <p:spPr>
          <a:xfrm>
            <a:off x="2158411" y="1059583"/>
            <a:ext cx="3111876" cy="560095"/>
          </a:xfrm>
          <a:prstGeom prst="snip2DiagRect">
            <a:avLst>
              <a:gd name="adj1" fmla="val 0"/>
              <a:gd name="adj2" fmla="val 0"/>
            </a:avLst>
          </a:prstGeom>
          <a:noFill/>
          <a:ln w="28575">
            <a:noFill/>
          </a:ln>
          <a:effectLst>
            <a:outerShdw blurRad="88900" dist="75434" dir="2700004" sx="101000" sy="101000"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7" name="TextBox 12"/>
          <p:cNvSpPr txBox="1"/>
          <p:nvPr/>
        </p:nvSpPr>
        <p:spPr>
          <a:xfrm>
            <a:off x="2056368" y="1059582"/>
            <a:ext cx="184731" cy="431528"/>
          </a:xfrm>
          <a:prstGeom prst="rect">
            <a:avLst/>
          </a:prstGeom>
          <a:noFill/>
        </p:spPr>
        <p:txBody>
          <a:bodyPr wrap="none" rtlCol="0">
            <a:spAutoFit/>
          </a:bodyPr>
          <a:lstStyle/>
          <a:p>
            <a:endParaRPr lang="zh-CN" altLang="en-US" sz="2205"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12" name="TextBox 14"/>
          <p:cNvSpPr txBox="1"/>
          <p:nvPr/>
        </p:nvSpPr>
        <p:spPr>
          <a:xfrm>
            <a:off x="3680069" y="850237"/>
            <a:ext cx="1313180" cy="769441"/>
          </a:xfrm>
          <a:prstGeom prst="rect">
            <a:avLst/>
          </a:prstGeom>
          <a:noFill/>
        </p:spPr>
        <p:txBody>
          <a:bodyPr wrap="none" rtlCol="0">
            <a:spAutoFit/>
          </a:bodyPr>
          <a:lstStyle/>
          <a:p>
            <a:r>
              <a:rPr lang="zh-CN" altLang="en-US" sz="44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前言</a:t>
            </a:r>
          </a:p>
        </p:txBody>
      </p:sp>
      <p:sp>
        <p:nvSpPr>
          <p:cNvPr id="5" name="矩形 4"/>
          <p:cNvSpPr/>
          <p:nvPr/>
        </p:nvSpPr>
        <p:spPr>
          <a:xfrm>
            <a:off x="539552" y="2113411"/>
            <a:ext cx="8064896" cy="1815882"/>
          </a:xfrm>
          <a:prstGeom prst="rect">
            <a:avLst/>
          </a:prstGeom>
        </p:spPr>
        <p:txBody>
          <a:bodyPr wrap="square">
            <a:spAutoFit/>
          </a:bodyPr>
          <a:lstStyle/>
          <a:p>
            <a:r>
              <a:rPr lang="en-US" altLang="zh-CN" sz="2800" dirty="0">
                <a:latin typeface="仿宋" panose="02010609060101010101" pitchFamily="49" charset="-122"/>
                <a:ea typeface="仿宋" panose="02010609060101010101" pitchFamily="49" charset="-122"/>
                <a:sym typeface="Impact" panose="020B0806030902050204" pitchFamily="34" charset="0"/>
              </a:rPr>
              <a:t>    2018</a:t>
            </a:r>
            <a:r>
              <a:rPr lang="zh-CN" altLang="en-US" sz="2800" dirty="0">
                <a:latin typeface="仿宋" panose="02010609060101010101" pitchFamily="49" charset="-122"/>
                <a:ea typeface="仿宋" panose="02010609060101010101" pitchFamily="49" charset="-122"/>
                <a:sym typeface="Impact" panose="020B0806030902050204" pitchFamily="34" charset="0"/>
              </a:rPr>
              <a:t>年</a:t>
            </a:r>
            <a:r>
              <a:rPr lang="en-US" altLang="zh-CN" sz="2800" dirty="0">
                <a:latin typeface="仿宋" panose="02010609060101010101" pitchFamily="49" charset="-122"/>
                <a:ea typeface="仿宋" panose="02010609060101010101" pitchFamily="49" charset="-122"/>
                <a:sym typeface="Impact" panose="020B0806030902050204" pitchFamily="34" charset="0"/>
              </a:rPr>
              <a:t>3</a:t>
            </a:r>
            <a:r>
              <a:rPr lang="zh-CN" altLang="en-US" sz="2800" dirty="0">
                <a:latin typeface="仿宋" panose="02010609060101010101" pitchFamily="49" charset="-122"/>
                <a:ea typeface="仿宋" panose="02010609060101010101" pitchFamily="49" charset="-122"/>
                <a:sym typeface="Impact" panose="020B0806030902050204" pitchFamily="34" charset="0"/>
              </a:rPr>
              <a:t>月</a:t>
            </a:r>
            <a:r>
              <a:rPr lang="en-US" altLang="zh-CN" sz="2800" dirty="0">
                <a:latin typeface="仿宋" panose="02010609060101010101" pitchFamily="49" charset="-122"/>
                <a:ea typeface="仿宋" panose="02010609060101010101" pitchFamily="49" charset="-122"/>
                <a:sym typeface="Impact" panose="020B0806030902050204" pitchFamily="34" charset="0"/>
              </a:rPr>
              <a:t>11</a:t>
            </a:r>
            <a:r>
              <a:rPr lang="zh-CN" altLang="en-US" sz="2800" dirty="0">
                <a:latin typeface="仿宋" panose="02010609060101010101" pitchFamily="49" charset="-122"/>
                <a:ea typeface="仿宋" panose="02010609060101010101" pitchFamily="49" charset="-122"/>
                <a:sym typeface="Impact" panose="020B0806030902050204" pitchFamily="34" charset="0"/>
              </a:rPr>
              <a:t>日，十三届全国人大一次会议表决通过了</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中华人民共和国宪法修正案</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a:t>
            </a:r>
            <a:endPar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endParaRPr>
          </a:p>
          <a:p>
            <a:r>
              <a:rPr lang="en-US" altLang="zh-CN" sz="2800" dirty="0">
                <a:latin typeface="仿宋" panose="02010609060101010101" pitchFamily="49" charset="-122"/>
                <a:ea typeface="仿宋" panose="02010609060101010101" pitchFamily="49" charset="-122"/>
                <a:sym typeface="Impact" panose="020B0806030902050204" pitchFamily="34" charset="0"/>
              </a:rPr>
              <a:t>    </a:t>
            </a:r>
            <a:r>
              <a:rPr lang="zh-CN" altLang="en-US" sz="2800" dirty="0">
                <a:latin typeface="仿宋" panose="02010609060101010101" pitchFamily="49" charset="-122"/>
                <a:ea typeface="仿宋" panose="02010609060101010101" pitchFamily="49" charset="-122"/>
                <a:sym typeface="Impact" panose="020B0806030902050204" pitchFamily="34" charset="0"/>
              </a:rPr>
              <a:t>会议应出席代表</a:t>
            </a:r>
            <a:r>
              <a:rPr lang="en-US" altLang="zh-CN" sz="2800" dirty="0">
                <a:latin typeface="仿宋" panose="02010609060101010101" pitchFamily="49" charset="-122"/>
                <a:ea typeface="仿宋" panose="02010609060101010101" pitchFamily="49" charset="-122"/>
                <a:sym typeface="Impact" panose="020B0806030902050204" pitchFamily="34" charset="0"/>
              </a:rPr>
              <a:t>2980</a:t>
            </a:r>
            <a:r>
              <a:rPr lang="zh-CN" altLang="en-US" sz="2800" dirty="0">
                <a:latin typeface="仿宋" panose="02010609060101010101" pitchFamily="49" charset="-122"/>
                <a:ea typeface="仿宋" panose="02010609060101010101" pitchFamily="49" charset="-122"/>
                <a:sym typeface="Impact" panose="020B0806030902050204" pitchFamily="34" charset="0"/>
              </a:rPr>
              <a:t>人，出席</a:t>
            </a:r>
            <a:r>
              <a:rPr lang="en-US" altLang="zh-CN" sz="2800" dirty="0">
                <a:latin typeface="仿宋" panose="02010609060101010101" pitchFamily="49" charset="-122"/>
                <a:ea typeface="仿宋" panose="02010609060101010101" pitchFamily="49" charset="-122"/>
                <a:sym typeface="Impact" panose="020B0806030902050204" pitchFamily="34" charset="0"/>
              </a:rPr>
              <a:t>2964</a:t>
            </a:r>
            <a:r>
              <a:rPr lang="zh-CN" altLang="en-US" sz="2800" dirty="0">
                <a:latin typeface="仿宋" panose="02010609060101010101" pitchFamily="49" charset="-122"/>
                <a:ea typeface="仿宋" panose="02010609060101010101" pitchFamily="49" charset="-122"/>
                <a:sym typeface="Impact" panose="020B0806030902050204" pitchFamily="34" charset="0"/>
              </a:rPr>
              <a:t>人，</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缺席</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16</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人</a:t>
            </a:r>
            <a:r>
              <a:rPr lang="zh-CN" altLang="en-US" sz="2800" dirty="0">
                <a:latin typeface="仿宋" panose="02010609060101010101" pitchFamily="49" charset="-122"/>
                <a:ea typeface="仿宋" panose="02010609060101010101" pitchFamily="49" charset="-122"/>
                <a:sym typeface="Impact" panose="020B0806030902050204" pitchFamily="34" charset="0"/>
              </a:rPr>
              <a:t>，出席人数符合法定人数。</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extBox 15"/>
          <p:cNvSpPr txBox="1"/>
          <p:nvPr/>
        </p:nvSpPr>
        <p:spPr>
          <a:xfrm>
            <a:off x="287524" y="1059582"/>
            <a:ext cx="8568952" cy="2677656"/>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因为文本的条款是不改动的，</a:t>
            </a:r>
            <a:r>
              <a:rPr lang="zh-CN" altLang="zh-CN" sz="2800" dirty="0">
                <a:solidFill>
                  <a:srgbClr val="C00000"/>
                </a:solidFill>
                <a:latin typeface="仿宋" panose="02010609060101010101" pitchFamily="49" charset="-122"/>
                <a:ea typeface="仿宋" panose="02010609060101010101" pitchFamily="49" charset="-122"/>
              </a:rPr>
              <a:t>所以修正案的内容和前面文本的内容就有可能不一致</a:t>
            </a:r>
            <a:r>
              <a:rPr lang="zh-CN" altLang="zh-CN" sz="2800" dirty="0">
                <a:latin typeface="仿宋" panose="02010609060101010101" pitchFamily="49" charset="-122"/>
                <a:ea typeface="仿宋" panose="02010609060101010101" pitchFamily="49" charset="-122"/>
              </a:rPr>
              <a:t>，或者说后面修正案的文字表述跟前面修正案的表述有可能不一致。</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那么，怎么去识别哪个是有效的，哪个是无效的？</a:t>
            </a:r>
            <a:r>
              <a:rPr lang="zh-CN" altLang="zh-CN" sz="2800" dirty="0">
                <a:latin typeface="仿宋" panose="02010609060101010101" pitchFamily="49" charset="-122"/>
                <a:ea typeface="仿宋" panose="02010609060101010101" pitchFamily="49" charset="-122"/>
              </a:rPr>
              <a:t>在法理上有个原则，就是后法优于前法、新法优于旧法，按照这个原则去判断实际有效的规范。</a:t>
            </a:r>
            <a:endParaRPr lang="zh-CN" altLang="en-US" sz="2800" dirty="0">
              <a:latin typeface="仿宋" panose="02010609060101010101" pitchFamily="49" charset="-122"/>
              <a:ea typeface="仿宋" panose="02010609060101010101" pitchFamily="49" charset="-122"/>
            </a:endParaRPr>
          </a:p>
        </p:txBody>
      </p:sp>
      <p:pic>
        <p:nvPicPr>
          <p:cNvPr id="1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MH_Other_1"/>
          <p:cNvSpPr/>
          <p:nvPr>
            <p:custDataLst>
              <p:tags r:id="rId1"/>
            </p:custDataLst>
          </p:nvPr>
        </p:nvSpPr>
        <p:spPr>
          <a:xfrm rot="16200000">
            <a:off x="3878884" y="1083419"/>
            <a:ext cx="1173956" cy="1624012"/>
          </a:xfrm>
          <a:prstGeom prst="notchedRightArrow">
            <a:avLst>
              <a:gd name="adj1" fmla="val 60007"/>
              <a:gd name="adj2" fmla="val 36498"/>
            </a:avLst>
          </a:prstGeom>
          <a:solidFill>
            <a:schemeClr val="accent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tx1"/>
              </a:solidFill>
              <a:latin typeface="+mn-ea"/>
            </a:endParaRPr>
          </a:p>
        </p:txBody>
      </p:sp>
      <p:sp>
        <p:nvSpPr>
          <p:cNvPr id="14" name="MH_Other_2"/>
          <p:cNvSpPr/>
          <p:nvPr>
            <p:custDataLst>
              <p:tags r:id="rId2"/>
            </p:custDataLst>
          </p:nvPr>
        </p:nvSpPr>
        <p:spPr>
          <a:xfrm>
            <a:off x="5074587" y="2398565"/>
            <a:ext cx="1565275" cy="1218010"/>
          </a:xfrm>
          <a:prstGeom prst="notchedRightArrow">
            <a:avLst>
              <a:gd name="adj1" fmla="val 60007"/>
              <a:gd name="adj2" fmla="val 3649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tx1"/>
              </a:solidFill>
              <a:latin typeface="+mn-ea"/>
            </a:endParaRPr>
          </a:p>
        </p:txBody>
      </p:sp>
      <p:sp>
        <p:nvSpPr>
          <p:cNvPr id="15" name="MH_Other_3"/>
          <p:cNvSpPr/>
          <p:nvPr>
            <p:custDataLst>
              <p:tags r:id="rId3"/>
            </p:custDataLst>
          </p:nvPr>
        </p:nvSpPr>
        <p:spPr>
          <a:xfrm flipH="1">
            <a:off x="2393345" y="2420431"/>
            <a:ext cx="1565275" cy="1218010"/>
          </a:xfrm>
          <a:prstGeom prst="notchedRightArrow">
            <a:avLst>
              <a:gd name="adj1" fmla="val 60007"/>
              <a:gd name="adj2" fmla="val 3649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tx1"/>
              </a:solidFill>
              <a:latin typeface="+mn-ea"/>
            </a:endParaRPr>
          </a:p>
        </p:txBody>
      </p:sp>
      <p:sp>
        <p:nvSpPr>
          <p:cNvPr id="16" name="MH_Title_1"/>
          <p:cNvSpPr txBox="1">
            <a:spLocks noChangeArrowheads="1"/>
          </p:cNvSpPr>
          <p:nvPr>
            <p:custDataLst>
              <p:tags r:id="rId4"/>
            </p:custDataLst>
          </p:nvPr>
        </p:nvSpPr>
        <p:spPr bwMode="auto">
          <a:xfrm>
            <a:off x="3794091" y="2661098"/>
            <a:ext cx="1546225" cy="692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defRPr/>
            </a:pPr>
            <a:r>
              <a:rPr lang="zh-CN" altLang="en-US" b="1" dirty="0">
                <a:latin typeface="微软雅黑" panose="020B0503020204020204" pitchFamily="34" charset="-122"/>
                <a:ea typeface="微软雅黑" panose="020B0503020204020204" pitchFamily="34" charset="-122"/>
              </a:rPr>
              <a:t>我国现行宪法有效文本</a:t>
            </a:r>
          </a:p>
        </p:txBody>
      </p:sp>
      <p:sp>
        <p:nvSpPr>
          <p:cNvPr id="17" name="MH_SubTitle_2"/>
          <p:cNvSpPr txBox="1">
            <a:spLocks noChangeArrowheads="1"/>
          </p:cNvSpPr>
          <p:nvPr>
            <p:custDataLst>
              <p:tags r:id="rId5"/>
            </p:custDataLst>
          </p:nvPr>
        </p:nvSpPr>
        <p:spPr bwMode="auto">
          <a:xfrm>
            <a:off x="66862" y="2579624"/>
            <a:ext cx="2405559" cy="920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r">
              <a:defRPr/>
            </a:pPr>
            <a:r>
              <a:rPr lang="en-US" altLang="zh-CN" sz="2400" dirty="0">
                <a:latin typeface="华文中宋" panose="02010600040101010101" pitchFamily="2" charset="-122"/>
                <a:ea typeface="华文中宋" panose="02010600040101010101" pitchFamily="2" charset="-122"/>
              </a:rPr>
              <a:t>52</a:t>
            </a:r>
            <a:r>
              <a:rPr lang="zh-CN" altLang="en-US" sz="2400" dirty="0">
                <a:latin typeface="华文中宋" panose="02010600040101010101" pitchFamily="2" charset="-122"/>
                <a:ea typeface="华文中宋" panose="02010600040101010101" pitchFamily="2" charset="-122"/>
              </a:rPr>
              <a:t>条宪法修正案</a:t>
            </a:r>
          </a:p>
        </p:txBody>
      </p:sp>
      <p:sp>
        <p:nvSpPr>
          <p:cNvPr id="18" name="MH_SubTitle_1"/>
          <p:cNvSpPr txBox="1">
            <a:spLocks noChangeArrowheads="1"/>
          </p:cNvSpPr>
          <p:nvPr>
            <p:custDataLst>
              <p:tags r:id="rId6"/>
            </p:custDataLst>
          </p:nvPr>
        </p:nvSpPr>
        <p:spPr bwMode="auto">
          <a:xfrm>
            <a:off x="3027797" y="737938"/>
            <a:ext cx="2952328" cy="444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lnSpc>
                <a:spcPct val="130000"/>
              </a:lnSpc>
              <a:defRPr/>
            </a:pPr>
            <a:r>
              <a:rPr lang="zh-CN" altLang="en-US" sz="2400" dirty="0">
                <a:latin typeface="华文中宋" panose="02010600040101010101" pitchFamily="2" charset="-122"/>
                <a:ea typeface="华文中宋" panose="02010600040101010101" pitchFamily="2" charset="-122"/>
              </a:rPr>
              <a:t>现行宪法的序言</a:t>
            </a:r>
          </a:p>
        </p:txBody>
      </p:sp>
      <p:sp>
        <p:nvSpPr>
          <p:cNvPr id="19" name="MH_SubTitle_3"/>
          <p:cNvSpPr txBox="1">
            <a:spLocks noChangeArrowheads="1"/>
          </p:cNvSpPr>
          <p:nvPr>
            <p:custDataLst>
              <p:tags r:id="rId7"/>
            </p:custDataLst>
          </p:nvPr>
        </p:nvSpPr>
        <p:spPr bwMode="auto">
          <a:xfrm>
            <a:off x="6615694" y="2420431"/>
            <a:ext cx="2483866" cy="136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defRPr/>
            </a:pPr>
            <a:r>
              <a:rPr lang="en-US" altLang="zh-CN" sz="2400" dirty="0">
                <a:latin typeface="华文中宋" panose="02010600040101010101" pitchFamily="2" charset="-122"/>
                <a:ea typeface="华文中宋" panose="02010600040101010101" pitchFamily="2" charset="-122"/>
              </a:rPr>
              <a:t>1982</a:t>
            </a:r>
            <a:r>
              <a:rPr lang="zh-CN" altLang="en-US" sz="2400" dirty="0">
                <a:latin typeface="华文中宋" panose="02010600040101010101" pitchFamily="2" charset="-122"/>
                <a:ea typeface="华文中宋" panose="02010600040101010101" pitchFamily="2" charset="-122"/>
              </a:rPr>
              <a:t>年宪法，即现行宪法的</a:t>
            </a:r>
            <a:r>
              <a:rPr lang="en-US" altLang="zh-CN" sz="2400" dirty="0">
                <a:latin typeface="华文中宋" panose="02010600040101010101" pitchFamily="2" charset="-122"/>
                <a:ea typeface="华文中宋" panose="02010600040101010101" pitchFamily="2" charset="-122"/>
              </a:rPr>
              <a:t>138</a:t>
            </a:r>
            <a:r>
              <a:rPr lang="zh-CN" altLang="en-US" sz="2400" dirty="0">
                <a:latin typeface="华文中宋" panose="02010600040101010101" pitchFamily="2" charset="-122"/>
                <a:ea typeface="华文中宋" panose="02010600040101010101" pitchFamily="2" charset="-122"/>
              </a:rPr>
              <a:t>条条款</a:t>
            </a:r>
          </a:p>
        </p:txBody>
      </p:sp>
      <p:pic>
        <p:nvPicPr>
          <p:cNvPr id="10" name="Picture 21" descr="H:\SCUT_logo\scut_new_logo2 [转换].png"/>
          <p:cNvPicPr>
            <a:picLocks noChangeAspect="1" noChangeArrowheads="1"/>
          </p:cNvPicPr>
          <p:nvPr/>
        </p:nvPicPr>
        <p:blipFill>
          <a:blip r:embed="rId10"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 name="MH_Desc_1"/>
          <p:cNvSpPr>
            <a:spLocks noChangeArrowheads="1"/>
          </p:cNvSpPr>
          <p:nvPr>
            <p:custDataLst>
              <p:tags r:id="rId1"/>
            </p:custDataLst>
          </p:nvPr>
        </p:nvSpPr>
        <p:spPr bwMode="auto">
          <a:xfrm>
            <a:off x="363220" y="1174750"/>
            <a:ext cx="806513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defRPr/>
            </a:pPr>
            <a:r>
              <a:rPr lang="zh-CN" altLang="en-US" sz="2000" b="1" dirty="0">
                <a:latin typeface="仿宋" panose="02010609060101010101" pitchFamily="49" charset="-122"/>
                <a:ea typeface="仿宋" panose="02010609060101010101" pitchFamily="49" charset="-122"/>
                <a:cs typeface="Arial" panose="020B0604020202020204" pitchFamily="34" charset="0"/>
              </a:rPr>
              <a:t>    </a:t>
            </a:r>
            <a:r>
              <a:rPr lang="zh-CN" altLang="en-US" sz="2800" dirty="0">
                <a:latin typeface="仿宋" panose="02010609060101010101" pitchFamily="49" charset="-122"/>
                <a:ea typeface="仿宋" panose="02010609060101010101" pitchFamily="49" charset="-122"/>
                <a:cs typeface="Arial" panose="020B0604020202020204" pitchFamily="34" charset="0"/>
              </a:rPr>
              <a:t>此前</a:t>
            </a:r>
            <a:r>
              <a:rPr lang="en-US" altLang="zh-CN" sz="2800" dirty="0">
                <a:latin typeface="仿宋" panose="02010609060101010101" pitchFamily="49" charset="-122"/>
                <a:ea typeface="仿宋" panose="02010609060101010101" pitchFamily="49" charset="-122"/>
                <a:cs typeface="Arial" panose="020B0604020202020204" pitchFamily="34" charset="0"/>
              </a:rPr>
              <a:t>4</a:t>
            </a:r>
            <a:r>
              <a:rPr lang="zh-CN" altLang="en-US" sz="2800" dirty="0">
                <a:latin typeface="仿宋" panose="02010609060101010101" pitchFamily="49" charset="-122"/>
                <a:ea typeface="仿宋" panose="02010609060101010101" pitchFamily="49" charset="-122"/>
                <a:cs typeface="Arial" panose="020B0604020202020204" pitchFamily="34" charset="0"/>
              </a:rPr>
              <a:t>次修改，我国</a:t>
            </a:r>
            <a:r>
              <a:rPr lang="zh-CN" altLang="en-US" sz="2800" dirty="0">
                <a:solidFill>
                  <a:srgbClr val="C00000"/>
                </a:solidFill>
                <a:latin typeface="仿宋" panose="02010609060101010101" pitchFamily="49" charset="-122"/>
                <a:ea typeface="仿宋" panose="02010609060101010101" pitchFamily="49" charset="-122"/>
                <a:cs typeface="Arial" panose="020B0604020202020204" pitchFamily="34" charset="0"/>
              </a:rPr>
              <a:t>已经通过了</a:t>
            </a:r>
            <a:r>
              <a:rPr lang="en-US" altLang="zh-CN" sz="2800" dirty="0">
                <a:solidFill>
                  <a:srgbClr val="C00000"/>
                </a:solidFill>
                <a:latin typeface="仿宋" panose="02010609060101010101" pitchFamily="49" charset="-122"/>
                <a:ea typeface="仿宋" panose="02010609060101010101" pitchFamily="49" charset="-122"/>
                <a:cs typeface="Arial" panose="020B0604020202020204" pitchFamily="34" charset="0"/>
              </a:rPr>
              <a:t>31</a:t>
            </a:r>
            <a:r>
              <a:rPr lang="zh-CN" altLang="en-US" sz="2800" dirty="0">
                <a:latin typeface="仿宋" panose="02010609060101010101" pitchFamily="49" charset="-122"/>
                <a:ea typeface="仿宋" panose="02010609060101010101" pitchFamily="49" charset="-122"/>
                <a:cs typeface="Arial" panose="020B0604020202020204" pitchFamily="34" charset="0"/>
              </a:rPr>
              <a:t>条宪法修正案。按照排序，这次修改</a:t>
            </a:r>
            <a:r>
              <a:rPr lang="zh-CN" altLang="en-US" sz="2800" dirty="0">
                <a:solidFill>
                  <a:srgbClr val="C00000"/>
                </a:solidFill>
                <a:latin typeface="仿宋" panose="02010609060101010101" pitchFamily="49" charset="-122"/>
                <a:ea typeface="仿宋" panose="02010609060101010101" pitchFamily="49" charset="-122"/>
                <a:cs typeface="Arial" panose="020B0604020202020204" pitchFamily="34" charset="0"/>
              </a:rPr>
              <a:t>从</a:t>
            </a:r>
            <a:r>
              <a:rPr lang="en-US" altLang="zh-CN" sz="2800" dirty="0">
                <a:solidFill>
                  <a:srgbClr val="C00000"/>
                </a:solidFill>
                <a:latin typeface="仿宋" panose="02010609060101010101" pitchFamily="49" charset="-122"/>
                <a:ea typeface="仿宋" panose="02010609060101010101" pitchFamily="49" charset="-122"/>
                <a:cs typeface="Arial" panose="020B0604020202020204" pitchFamily="34" charset="0"/>
              </a:rPr>
              <a:t>32</a:t>
            </a:r>
            <a:r>
              <a:rPr lang="zh-CN" altLang="en-US" sz="2800" dirty="0">
                <a:solidFill>
                  <a:srgbClr val="C00000"/>
                </a:solidFill>
                <a:latin typeface="仿宋" panose="02010609060101010101" pitchFamily="49" charset="-122"/>
                <a:ea typeface="仿宋" panose="02010609060101010101" pitchFamily="49" charset="-122"/>
                <a:cs typeface="Arial" panose="020B0604020202020204" pitchFamily="34" charset="0"/>
              </a:rPr>
              <a:t>条</a:t>
            </a:r>
            <a:r>
              <a:rPr lang="zh-CN" altLang="en-US" sz="2800" dirty="0">
                <a:latin typeface="仿宋" panose="02010609060101010101" pitchFamily="49" charset="-122"/>
                <a:ea typeface="仿宋" panose="02010609060101010101" pitchFamily="49" charset="-122"/>
                <a:cs typeface="Arial" panose="020B0604020202020204" pitchFamily="34" charset="0"/>
              </a:rPr>
              <a:t>开始，</a:t>
            </a:r>
            <a:r>
              <a:rPr lang="zh-CN" altLang="en-US" sz="2800" dirty="0">
                <a:solidFill>
                  <a:srgbClr val="C00000"/>
                </a:solidFill>
                <a:latin typeface="仿宋" panose="02010609060101010101" pitchFamily="49" charset="-122"/>
                <a:ea typeface="仿宋" panose="02010609060101010101" pitchFamily="49" charset="-122"/>
                <a:cs typeface="Arial" panose="020B0604020202020204" pitchFamily="34" charset="0"/>
              </a:rPr>
              <a:t>一直到</a:t>
            </a:r>
            <a:r>
              <a:rPr lang="en-US" altLang="zh-CN" sz="2800" dirty="0">
                <a:solidFill>
                  <a:srgbClr val="C00000"/>
                </a:solidFill>
                <a:latin typeface="仿宋" panose="02010609060101010101" pitchFamily="49" charset="-122"/>
                <a:ea typeface="仿宋" panose="02010609060101010101" pitchFamily="49" charset="-122"/>
                <a:cs typeface="Arial" panose="020B0604020202020204" pitchFamily="34" charset="0"/>
              </a:rPr>
              <a:t>52</a:t>
            </a:r>
            <a:r>
              <a:rPr lang="zh-CN" altLang="en-US" sz="2800" dirty="0">
                <a:solidFill>
                  <a:srgbClr val="C00000"/>
                </a:solidFill>
                <a:latin typeface="仿宋" panose="02010609060101010101" pitchFamily="49" charset="-122"/>
                <a:ea typeface="仿宋" panose="02010609060101010101" pitchFamily="49" charset="-122"/>
                <a:cs typeface="Arial" panose="020B0604020202020204" pitchFamily="34" charset="0"/>
              </a:rPr>
              <a:t>条</a:t>
            </a:r>
            <a:r>
              <a:rPr lang="zh-CN" altLang="en-US" sz="2800" dirty="0">
                <a:latin typeface="仿宋" panose="02010609060101010101" pitchFamily="49" charset="-122"/>
                <a:ea typeface="仿宋" panose="02010609060101010101" pitchFamily="49" charset="-122"/>
                <a:cs typeface="Arial" panose="020B0604020202020204" pitchFamily="34" charset="0"/>
              </a:rPr>
              <a:t>。到目前为止，一共是</a:t>
            </a:r>
            <a:r>
              <a:rPr lang="en-US" altLang="zh-CN" sz="2800" dirty="0">
                <a:latin typeface="仿宋" panose="02010609060101010101" pitchFamily="49" charset="-122"/>
                <a:ea typeface="仿宋" panose="02010609060101010101" pitchFamily="49" charset="-122"/>
                <a:cs typeface="Arial" panose="020B0604020202020204" pitchFamily="34" charset="0"/>
              </a:rPr>
              <a:t>52</a:t>
            </a:r>
            <a:r>
              <a:rPr lang="zh-CN" altLang="en-US" sz="2800" dirty="0">
                <a:latin typeface="仿宋" panose="02010609060101010101" pitchFamily="49" charset="-122"/>
                <a:ea typeface="仿宋" panose="02010609060101010101" pitchFamily="49" charset="-122"/>
                <a:cs typeface="Arial" panose="020B0604020202020204" pitchFamily="34" charset="0"/>
              </a:rPr>
              <a:t>条宪法修正案。</a:t>
            </a:r>
            <a:endParaRPr lang="en-US" altLang="zh-CN" sz="2800" dirty="0">
              <a:latin typeface="仿宋" panose="02010609060101010101" pitchFamily="49" charset="-122"/>
              <a:ea typeface="仿宋" panose="02010609060101010101" pitchFamily="49" charset="-122"/>
              <a:cs typeface="Arial" panose="020B0604020202020204" pitchFamily="34" charset="0"/>
            </a:endParaRPr>
          </a:p>
          <a:p>
            <a:pPr algn="just">
              <a:defRPr/>
            </a:pPr>
            <a:r>
              <a:rPr lang="en-US" altLang="zh-CN" sz="2800" dirty="0">
                <a:latin typeface="仿宋" panose="02010609060101010101" pitchFamily="49" charset="-122"/>
                <a:ea typeface="仿宋" panose="02010609060101010101" pitchFamily="49" charset="-122"/>
                <a:cs typeface="Arial" panose="020B0604020202020204" pitchFamily="34" charset="0"/>
              </a:rPr>
              <a:t>  </a:t>
            </a:r>
          </a:p>
          <a:p>
            <a:pPr algn="just">
              <a:defRPr/>
            </a:pPr>
            <a:endParaRPr lang="zh-CN" altLang="en-US" sz="2000" b="1" dirty="0">
              <a:latin typeface="仿宋" panose="02010609060101010101" pitchFamily="49" charset="-122"/>
              <a:ea typeface="仿宋" panose="02010609060101010101" pitchFamily="49" charset="-122"/>
              <a:cs typeface="Arial" panose="020B0604020202020204" pitchFamily="34" charset="0"/>
            </a:endParaRPr>
          </a:p>
        </p:txBody>
      </p:sp>
      <p:pic>
        <p:nvPicPr>
          <p:cNvPr id="10" name="Picture 21" descr="H:\SCUT_logo\scut_new_logo2 [转换].png"/>
          <p:cNvPicPr>
            <a:picLocks noChangeAspect="1" noChangeArrowheads="1"/>
          </p:cNvPicPr>
          <p:nvPr/>
        </p:nvPicPr>
        <p:blipFill>
          <a:blip r:embed="rId4"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文本占位符 1"/>
          <p:cNvSpPr>
            <a:spLocks noGrp="1"/>
          </p:cNvSpPr>
          <p:nvPr>
            <p:ph type="body" sz="quarter" idx="10"/>
          </p:nvPr>
        </p:nvSpPr>
        <p:spPr>
          <a:xfrm>
            <a:off x="2513063" y="621948"/>
            <a:ext cx="4630808" cy="504801"/>
          </a:xfrm>
        </p:spPr>
        <p:txBody>
          <a:bodyPr>
            <a:noAutofit/>
          </a:bodyPr>
          <a:lstStyle/>
          <a:p>
            <a:r>
              <a:rPr lang="en-US" altLang="zh-CN" dirty="0"/>
              <a:t>4</a:t>
            </a:r>
            <a:r>
              <a:rPr lang="zh-CN" altLang="en-US" dirty="0"/>
              <a:t>、</a:t>
            </a:r>
            <a:r>
              <a:rPr lang="zh-CN" altLang="en-US" dirty="0">
                <a:latin typeface="华文中宋" panose="02010600040101010101" pitchFamily="2" charset="-122"/>
                <a:ea typeface="华文中宋" panose="02010600040101010101" pitchFamily="2" charset="-122"/>
              </a:rPr>
              <a:t>以宪法解释，发展宪法内容</a:t>
            </a:r>
          </a:p>
        </p:txBody>
      </p:sp>
      <p:sp>
        <p:nvSpPr>
          <p:cNvPr id="3" name="矩形 2"/>
          <p:cNvSpPr/>
          <p:nvPr/>
        </p:nvSpPr>
        <p:spPr>
          <a:xfrm>
            <a:off x="971600" y="1059582"/>
            <a:ext cx="1107996" cy="369332"/>
          </a:xfrm>
          <a:prstGeom prst="rect">
            <a:avLst/>
          </a:prstGeom>
          <a:solidFill>
            <a:srgbClr val="C00000"/>
          </a:solidFill>
        </p:spPr>
        <p:txBody>
          <a:bodyPr wrap="none">
            <a:spAutoFit/>
          </a:bodyPr>
          <a:lstStyle/>
          <a:p>
            <a:pPr algn="ctr"/>
            <a:r>
              <a:rPr lang="zh-CN" altLang="en-US" dirty="0">
                <a:solidFill>
                  <a:schemeClr val="bg1"/>
                </a:solidFill>
                <a:effectLst>
                  <a:outerShdw blurRad="38100" dist="38100" dir="2700000" algn="tl">
                    <a:srgbClr val="000000">
                      <a:alpha val="43137"/>
                    </a:srgbClr>
                  </a:outerShdw>
                </a:effectLst>
              </a:rPr>
              <a:t>通常认为</a:t>
            </a:r>
          </a:p>
        </p:txBody>
      </p:sp>
      <p:sp>
        <p:nvSpPr>
          <p:cNvPr id="5" name="MH_Other_1"/>
          <p:cNvSpPr/>
          <p:nvPr>
            <p:custDataLst>
              <p:tags r:id="rId1"/>
            </p:custDataLst>
          </p:nvPr>
        </p:nvSpPr>
        <p:spPr>
          <a:xfrm>
            <a:off x="1873251" y="1375495"/>
            <a:ext cx="3889375" cy="1764139"/>
          </a:xfrm>
          <a:custGeom>
            <a:avLst/>
            <a:gdLst>
              <a:gd name="connsiteX0" fmla="*/ 0 w 3718560"/>
              <a:gd name="connsiteY0" fmla="*/ 0 h 3518262"/>
              <a:gd name="connsiteX1" fmla="*/ 0 w 3718560"/>
              <a:gd name="connsiteY1" fmla="*/ 3509554 h 3518262"/>
              <a:gd name="connsiteX2" fmla="*/ 3718560 w 3718560"/>
              <a:gd name="connsiteY2" fmla="*/ 3518262 h 3518262"/>
              <a:gd name="connsiteX3" fmla="*/ 3718560 w 3718560"/>
              <a:gd name="connsiteY3" fmla="*/ 3518262 h 3518262"/>
            </a:gdLst>
            <a:ahLst/>
            <a:cxnLst>
              <a:cxn ang="0">
                <a:pos x="connsiteX0" y="connsiteY0"/>
              </a:cxn>
              <a:cxn ang="0">
                <a:pos x="connsiteX1" y="connsiteY1"/>
              </a:cxn>
              <a:cxn ang="0">
                <a:pos x="connsiteX2" y="connsiteY2"/>
              </a:cxn>
              <a:cxn ang="0">
                <a:pos x="connsiteX3" y="connsiteY3"/>
              </a:cxn>
            </a:cxnLst>
            <a:rect l="l" t="t" r="r" b="b"/>
            <a:pathLst>
              <a:path w="3718560" h="3518262">
                <a:moveTo>
                  <a:pt x="0" y="0"/>
                </a:moveTo>
                <a:lnTo>
                  <a:pt x="0" y="3509554"/>
                </a:lnTo>
                <a:lnTo>
                  <a:pt x="3718560" y="3518262"/>
                </a:lnTo>
                <a:lnTo>
                  <a:pt x="3718560" y="3518262"/>
                </a:lnTo>
              </a:path>
            </a:pathLst>
          </a:custGeom>
          <a:noFill/>
          <a:ln w="76200" cap="flat" cmpd="sng" algn="ctr">
            <a:solidFill>
              <a:schemeClr val="accent1"/>
            </a:solidFill>
            <a:prstDash val="solid"/>
            <a:miter lim="800000"/>
          </a:ln>
          <a:effectLst/>
        </p:spPr>
        <p:txBody>
          <a:bodyPr anchor="ctr"/>
          <a:lstStyle/>
          <a:p>
            <a:pPr algn="ctr" eaLnBrk="1" fontAlgn="auto" hangingPunct="1">
              <a:spcBef>
                <a:spcPts val="0"/>
              </a:spcBef>
              <a:spcAft>
                <a:spcPts val="0"/>
              </a:spcAft>
              <a:defRPr/>
            </a:pPr>
            <a:endParaRPr lang="zh-CN" altLang="en-US" kern="0">
              <a:solidFill>
                <a:srgbClr val="FFFFFF"/>
              </a:solidFill>
              <a:latin typeface="Arial" panose="020B0604020202020204"/>
              <a:ea typeface="宋体" panose="02010600030101010101" pitchFamily="2" charset="-122"/>
            </a:endParaRPr>
          </a:p>
        </p:txBody>
      </p:sp>
      <p:sp>
        <p:nvSpPr>
          <p:cNvPr id="6" name="MH_Desc_1"/>
          <p:cNvSpPr/>
          <p:nvPr>
            <p:custDataLst>
              <p:tags r:id="rId2"/>
            </p:custDataLst>
          </p:nvPr>
        </p:nvSpPr>
        <p:spPr>
          <a:xfrm>
            <a:off x="1636714" y="1534276"/>
            <a:ext cx="5464175" cy="2161531"/>
          </a:xfrm>
          <a:custGeom>
            <a:avLst/>
            <a:gdLst>
              <a:gd name="connsiteX0" fmla="*/ 5320937 w 5320937"/>
              <a:gd name="connsiteY0" fmla="*/ 1837508 h 4188823"/>
              <a:gd name="connsiteX1" fmla="*/ 5320937 w 5320937"/>
              <a:gd name="connsiteY1" fmla="*/ 0 h 4188823"/>
              <a:gd name="connsiteX2" fmla="*/ 0 w 5320937"/>
              <a:gd name="connsiteY2" fmla="*/ 0 h 4188823"/>
              <a:gd name="connsiteX3" fmla="*/ 0 w 5320937"/>
              <a:gd name="connsiteY3" fmla="*/ 3405051 h 4188823"/>
              <a:gd name="connsiteX4" fmla="*/ 2717075 w 5320937"/>
              <a:gd name="connsiteY4" fmla="*/ 3405051 h 4188823"/>
              <a:gd name="connsiteX5" fmla="*/ 3500847 w 5320937"/>
              <a:gd name="connsiteY5" fmla="*/ 4188823 h 4188823"/>
              <a:gd name="connsiteX6" fmla="*/ 3518263 w 5320937"/>
              <a:gd name="connsiteY6" fmla="*/ 4188823 h 4188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20937" h="4188823">
                <a:moveTo>
                  <a:pt x="5320937" y="1837508"/>
                </a:moveTo>
                <a:lnTo>
                  <a:pt x="5320937" y="0"/>
                </a:lnTo>
                <a:lnTo>
                  <a:pt x="0" y="0"/>
                </a:lnTo>
                <a:lnTo>
                  <a:pt x="0" y="3405051"/>
                </a:lnTo>
                <a:lnTo>
                  <a:pt x="2717075" y="3405051"/>
                </a:lnTo>
                <a:lnTo>
                  <a:pt x="3500847" y="4188823"/>
                </a:lnTo>
                <a:lnTo>
                  <a:pt x="3518263" y="4188823"/>
                </a:lnTo>
              </a:path>
            </a:pathLst>
          </a:custGeom>
          <a:noFill/>
          <a:ln w="76200" cap="flat" cmpd="sng" algn="ctr">
            <a:solidFill>
              <a:schemeClr val="accent1"/>
            </a:solidFill>
            <a:prstDash val="solid"/>
            <a:miter lim="800000"/>
          </a:ln>
          <a:effectLst/>
        </p:spPr>
        <p:txBody>
          <a:bodyPr lIns="612000" tIns="216000" rIns="324000" bIns="1584000">
            <a:noAutofit/>
          </a:bodyPr>
          <a:lstStyle/>
          <a:p>
            <a:pPr algn="just">
              <a:defRPr/>
            </a:pPr>
            <a:r>
              <a:rPr lang="en-US" altLang="zh-CN" kern="0" dirty="0">
                <a:latin typeface="+mn-ea"/>
              </a:rPr>
              <a:t>    1983</a:t>
            </a:r>
            <a:r>
              <a:rPr lang="zh-CN" altLang="en-US" kern="0" dirty="0">
                <a:latin typeface="+mn-ea"/>
              </a:rPr>
              <a:t>年，全国人大常委会通过的</a:t>
            </a:r>
            <a:r>
              <a:rPr lang="en-US" altLang="zh-CN" kern="0" dirty="0">
                <a:latin typeface="+mn-ea"/>
              </a:rPr>
              <a:t>《</a:t>
            </a:r>
            <a:r>
              <a:rPr lang="zh-CN" altLang="en-US" kern="0" dirty="0">
                <a:latin typeface="+mn-ea"/>
              </a:rPr>
              <a:t>关于国家安全机关行使公安机关的侦查、拘留、预审和执行逮捕的职权的决定</a:t>
            </a:r>
            <a:r>
              <a:rPr lang="en-US" altLang="zh-CN" kern="0" dirty="0">
                <a:latin typeface="+mn-ea"/>
              </a:rPr>
              <a:t>》</a:t>
            </a:r>
            <a:r>
              <a:rPr lang="zh-CN" altLang="en-US" kern="0" dirty="0">
                <a:latin typeface="+mn-ea"/>
              </a:rPr>
              <a:t>，被认为是对宪法扩大解释。</a:t>
            </a:r>
          </a:p>
        </p:txBody>
      </p:sp>
      <p:sp>
        <p:nvSpPr>
          <p:cNvPr id="8" name="MH_Other_2"/>
          <p:cNvSpPr/>
          <p:nvPr>
            <p:custDataLst>
              <p:tags r:id="rId3"/>
            </p:custDataLst>
          </p:nvPr>
        </p:nvSpPr>
        <p:spPr bwMode="auto">
          <a:xfrm>
            <a:off x="5216525" y="2421170"/>
            <a:ext cx="2281238" cy="1302708"/>
          </a:xfrm>
          <a:custGeom>
            <a:avLst/>
            <a:gdLst>
              <a:gd name="T0" fmla="*/ 311438 w 1909763"/>
              <a:gd name="T1" fmla="*/ 1234671 h 1912938"/>
              <a:gd name="T2" fmla="*/ 423998 w 1909763"/>
              <a:gd name="T3" fmla="*/ 1256142 h 1912938"/>
              <a:gd name="T4" fmla="*/ 469528 w 1909763"/>
              <a:gd name="T5" fmla="*/ 1335710 h 1912938"/>
              <a:gd name="T6" fmla="*/ 530235 w 1909763"/>
              <a:gd name="T7" fmla="*/ 1396649 h 1912938"/>
              <a:gd name="T8" fmla="*/ 631728 w 1909763"/>
              <a:gd name="T9" fmla="*/ 1456326 h 1912938"/>
              <a:gd name="T10" fmla="*/ 647854 w 1909763"/>
              <a:gd name="T11" fmla="*/ 1533683 h 1912938"/>
              <a:gd name="T12" fmla="*/ 0 w 1909763"/>
              <a:gd name="T13" fmla="*/ 1905000 h 1912938"/>
              <a:gd name="T14" fmla="*/ 990076 w 1909763"/>
              <a:gd name="T15" fmla="*/ 547002 h 1912938"/>
              <a:gd name="T16" fmla="*/ 1084268 w 1909763"/>
              <a:gd name="T17" fmla="*/ 595709 h 1912938"/>
              <a:gd name="T18" fmla="*/ 1176565 w 1909763"/>
              <a:gd name="T19" fmla="*/ 667504 h 1912938"/>
              <a:gd name="T20" fmla="*/ 1294781 w 1909763"/>
              <a:gd name="T21" fmla="*/ 800657 h 1912938"/>
              <a:gd name="T22" fmla="*/ 1351992 w 1909763"/>
              <a:gd name="T23" fmla="*/ 906610 h 1912938"/>
              <a:gd name="T24" fmla="*/ 1367480 w 1909763"/>
              <a:gd name="T25" fmla="*/ 971447 h 1912938"/>
              <a:gd name="T26" fmla="*/ 741633 w 1909763"/>
              <a:gd name="T27" fmla="*/ 1521772 h 1912938"/>
              <a:gd name="T28" fmla="*/ 719507 w 1909763"/>
              <a:gd name="T29" fmla="*/ 1441437 h 1912938"/>
              <a:gd name="T30" fmla="*/ 689163 w 1909763"/>
              <a:gd name="T31" fmla="*/ 1362684 h 1912938"/>
              <a:gd name="T32" fmla="*/ 605717 w 1909763"/>
              <a:gd name="T33" fmla="*/ 1309233 h 1912938"/>
              <a:gd name="T34" fmla="*/ 554511 w 1909763"/>
              <a:gd name="T35" fmla="*/ 1257047 h 1912938"/>
              <a:gd name="T36" fmla="*/ 495403 w 1909763"/>
              <a:gd name="T37" fmla="*/ 1173233 h 1912938"/>
              <a:gd name="T38" fmla="*/ 414485 w 1909763"/>
              <a:gd name="T39" fmla="*/ 1167223 h 1912938"/>
              <a:gd name="T40" fmla="*/ 334200 w 1909763"/>
              <a:gd name="T41" fmla="*/ 1137810 h 1912938"/>
              <a:gd name="T42" fmla="*/ 1102115 w 1909763"/>
              <a:gd name="T43" fmla="*/ 389221 h 1912938"/>
              <a:gd name="T44" fmla="*/ 1182317 w 1909763"/>
              <a:gd name="T45" fmla="*/ 412935 h 1912938"/>
              <a:gd name="T46" fmla="*/ 1278052 w 1909763"/>
              <a:gd name="T47" fmla="*/ 467951 h 1912938"/>
              <a:gd name="T48" fmla="*/ 1390271 w 1909763"/>
              <a:gd name="T49" fmla="*/ 569762 h 1912938"/>
              <a:gd name="T50" fmla="*/ 1465401 w 1909763"/>
              <a:gd name="T51" fmla="*/ 674102 h 1912938"/>
              <a:gd name="T52" fmla="*/ 1496150 w 1909763"/>
              <a:gd name="T53" fmla="*/ 753148 h 1912938"/>
              <a:gd name="T54" fmla="*/ 1438773 w 1909763"/>
              <a:gd name="T55" fmla="*/ 874245 h 1912938"/>
              <a:gd name="T56" fmla="*/ 1394075 w 1909763"/>
              <a:gd name="T57" fmla="*/ 754728 h 1912938"/>
              <a:gd name="T58" fmla="*/ 1286611 w 1909763"/>
              <a:gd name="T59" fmla="*/ 617822 h 1912938"/>
              <a:gd name="T60" fmla="*/ 1182317 w 1909763"/>
              <a:gd name="T61" fmla="*/ 530239 h 1912938"/>
              <a:gd name="T62" fmla="*/ 1095458 w 1909763"/>
              <a:gd name="T63" fmla="*/ 479966 h 1912938"/>
              <a:gd name="T64" fmla="*/ 1079925 w 1909763"/>
              <a:gd name="T65" fmla="*/ 387324 h 1912938"/>
              <a:gd name="T66" fmla="*/ 1274840 w 1909763"/>
              <a:gd name="T67" fmla="*/ 248813 h 1912938"/>
              <a:gd name="T68" fmla="*/ 1361157 w 1909763"/>
              <a:gd name="T69" fmla="*/ 287000 h 1912938"/>
              <a:gd name="T70" fmla="*/ 1471820 w 1909763"/>
              <a:gd name="T71" fmla="*/ 367792 h 1912938"/>
              <a:gd name="T72" fmla="*/ 1577108 w 1909763"/>
              <a:gd name="T73" fmla="*/ 484246 h 1912938"/>
              <a:gd name="T74" fmla="*/ 1629910 w 1909763"/>
              <a:gd name="T75" fmla="*/ 580818 h 1912938"/>
              <a:gd name="T76" fmla="*/ 1646668 w 1909763"/>
              <a:gd name="T77" fmla="*/ 647723 h 1912938"/>
              <a:gd name="T78" fmla="*/ 1571733 w 1909763"/>
              <a:gd name="T79" fmla="*/ 701374 h 1912938"/>
              <a:gd name="T80" fmla="*/ 1500908 w 1909763"/>
              <a:gd name="T81" fmla="*/ 566932 h 1912938"/>
              <a:gd name="T82" fmla="*/ 1381077 w 1909763"/>
              <a:gd name="T83" fmla="*/ 437539 h 1912938"/>
              <a:gd name="T84" fmla="*/ 1277685 w 1909763"/>
              <a:gd name="T85" fmla="*/ 362111 h 1912938"/>
              <a:gd name="T86" fmla="*/ 1174610 w 1909763"/>
              <a:gd name="T87" fmla="*/ 313195 h 1912938"/>
              <a:gd name="T88" fmla="*/ 1571880 w 1909763"/>
              <a:gd name="T89" fmla="*/ 0 h 1912938"/>
              <a:gd name="T90" fmla="*/ 1674374 w 1909763"/>
              <a:gd name="T91" fmla="*/ 27868 h 1912938"/>
              <a:gd name="T92" fmla="*/ 1797116 w 1909763"/>
              <a:gd name="T93" fmla="*/ 110838 h 1912938"/>
              <a:gd name="T94" fmla="*/ 1880946 w 1909763"/>
              <a:gd name="T95" fmla="*/ 216927 h 1912938"/>
              <a:gd name="T96" fmla="*/ 1901825 w 1909763"/>
              <a:gd name="T97" fmla="*/ 315415 h 1912938"/>
              <a:gd name="T98" fmla="*/ 1879681 w 1909763"/>
              <a:gd name="T99" fmla="*/ 399018 h 1912938"/>
              <a:gd name="T100" fmla="*/ 1834128 w 1909763"/>
              <a:gd name="T101" fmla="*/ 461405 h 1912938"/>
              <a:gd name="T102" fmla="*/ 1716764 w 1909763"/>
              <a:gd name="T103" fmla="*/ 551026 h 1912938"/>
              <a:gd name="T104" fmla="*/ 1686079 w 1909763"/>
              <a:gd name="T105" fmla="*/ 466156 h 1912938"/>
              <a:gd name="T106" fmla="*/ 1635148 w 1909763"/>
              <a:gd name="T107" fmla="*/ 386034 h 1912938"/>
              <a:gd name="T108" fmla="*/ 1552899 w 1909763"/>
              <a:gd name="T109" fmla="*/ 297997 h 1912938"/>
              <a:gd name="T110" fmla="*/ 1465272 w 1909763"/>
              <a:gd name="T111" fmla="*/ 231811 h 1912938"/>
              <a:gd name="T112" fmla="*/ 1387135 w 1909763"/>
              <a:gd name="T113" fmla="*/ 193176 h 1912938"/>
              <a:gd name="T114" fmla="*/ 1324816 w 1909763"/>
              <a:gd name="T115" fmla="*/ 138389 h 1912938"/>
              <a:gd name="T116" fmla="*/ 1449455 w 1909763"/>
              <a:gd name="T117" fmla="*/ 33885 h 1912938"/>
              <a:gd name="T118" fmla="*/ 1518102 w 1909763"/>
              <a:gd name="T119" fmla="*/ 4750 h 19129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909763" h="1912938">
                <a:moveTo>
                  <a:pt x="275590" y="1223963"/>
                </a:moveTo>
                <a:lnTo>
                  <a:pt x="276860" y="1225231"/>
                </a:lnTo>
                <a:lnTo>
                  <a:pt x="281623" y="1228085"/>
                </a:lnTo>
                <a:lnTo>
                  <a:pt x="285433" y="1229987"/>
                </a:lnTo>
                <a:lnTo>
                  <a:pt x="290513" y="1232207"/>
                </a:lnTo>
                <a:lnTo>
                  <a:pt x="296545" y="1235060"/>
                </a:lnTo>
                <a:lnTo>
                  <a:pt x="304165" y="1237280"/>
                </a:lnTo>
                <a:lnTo>
                  <a:pt x="312738" y="1239816"/>
                </a:lnTo>
                <a:lnTo>
                  <a:pt x="323215" y="1242036"/>
                </a:lnTo>
                <a:lnTo>
                  <a:pt x="335280" y="1244255"/>
                </a:lnTo>
                <a:lnTo>
                  <a:pt x="348933" y="1246157"/>
                </a:lnTo>
                <a:lnTo>
                  <a:pt x="364173" y="1248060"/>
                </a:lnTo>
                <a:lnTo>
                  <a:pt x="381318" y="1249328"/>
                </a:lnTo>
                <a:lnTo>
                  <a:pt x="400368" y="1249962"/>
                </a:lnTo>
                <a:lnTo>
                  <a:pt x="421958" y="1250279"/>
                </a:lnTo>
                <a:lnTo>
                  <a:pt x="425768" y="1261376"/>
                </a:lnTo>
                <a:lnTo>
                  <a:pt x="430213" y="1272474"/>
                </a:lnTo>
                <a:lnTo>
                  <a:pt x="434658" y="1282937"/>
                </a:lnTo>
                <a:lnTo>
                  <a:pt x="440055" y="1293083"/>
                </a:lnTo>
                <a:lnTo>
                  <a:pt x="445453" y="1303229"/>
                </a:lnTo>
                <a:lnTo>
                  <a:pt x="451485" y="1313375"/>
                </a:lnTo>
                <a:lnTo>
                  <a:pt x="457835" y="1322886"/>
                </a:lnTo>
                <a:lnTo>
                  <a:pt x="464185" y="1332081"/>
                </a:lnTo>
                <a:lnTo>
                  <a:pt x="471488" y="1341276"/>
                </a:lnTo>
                <a:lnTo>
                  <a:pt x="478473" y="1349837"/>
                </a:lnTo>
                <a:lnTo>
                  <a:pt x="485775" y="1358080"/>
                </a:lnTo>
                <a:lnTo>
                  <a:pt x="493395" y="1366324"/>
                </a:lnTo>
                <a:lnTo>
                  <a:pt x="500698" y="1374250"/>
                </a:lnTo>
                <a:lnTo>
                  <a:pt x="508635" y="1381860"/>
                </a:lnTo>
                <a:lnTo>
                  <a:pt x="516573" y="1388835"/>
                </a:lnTo>
                <a:lnTo>
                  <a:pt x="524510" y="1395493"/>
                </a:lnTo>
                <a:lnTo>
                  <a:pt x="532448" y="1402469"/>
                </a:lnTo>
                <a:lnTo>
                  <a:pt x="540385" y="1408810"/>
                </a:lnTo>
                <a:lnTo>
                  <a:pt x="555943" y="1420541"/>
                </a:lnTo>
                <a:lnTo>
                  <a:pt x="571500" y="1430687"/>
                </a:lnTo>
                <a:lnTo>
                  <a:pt x="586105" y="1439565"/>
                </a:lnTo>
                <a:lnTo>
                  <a:pt x="600075" y="1447492"/>
                </a:lnTo>
                <a:lnTo>
                  <a:pt x="612775" y="1453833"/>
                </a:lnTo>
                <a:lnTo>
                  <a:pt x="624523" y="1458589"/>
                </a:lnTo>
                <a:lnTo>
                  <a:pt x="634365" y="1462394"/>
                </a:lnTo>
                <a:lnTo>
                  <a:pt x="634365" y="1467784"/>
                </a:lnTo>
                <a:lnTo>
                  <a:pt x="634683" y="1473808"/>
                </a:lnTo>
                <a:lnTo>
                  <a:pt x="635318" y="1479832"/>
                </a:lnTo>
                <a:lnTo>
                  <a:pt x="636270" y="1486173"/>
                </a:lnTo>
                <a:lnTo>
                  <a:pt x="638810" y="1499173"/>
                </a:lnTo>
                <a:lnTo>
                  <a:pt x="641668" y="1512489"/>
                </a:lnTo>
                <a:lnTo>
                  <a:pt x="645795" y="1526440"/>
                </a:lnTo>
                <a:lnTo>
                  <a:pt x="650558" y="1540074"/>
                </a:lnTo>
                <a:lnTo>
                  <a:pt x="655321" y="1553707"/>
                </a:lnTo>
                <a:lnTo>
                  <a:pt x="660083" y="1566707"/>
                </a:lnTo>
                <a:lnTo>
                  <a:pt x="665481" y="1579389"/>
                </a:lnTo>
                <a:lnTo>
                  <a:pt x="670243" y="1590803"/>
                </a:lnTo>
                <a:lnTo>
                  <a:pt x="679133" y="1610144"/>
                </a:lnTo>
                <a:lnTo>
                  <a:pt x="685165" y="1623144"/>
                </a:lnTo>
                <a:lnTo>
                  <a:pt x="687388" y="1627900"/>
                </a:lnTo>
                <a:lnTo>
                  <a:pt x="0" y="1912938"/>
                </a:lnTo>
                <a:lnTo>
                  <a:pt x="275590" y="1223963"/>
                </a:lnTo>
                <a:close/>
                <a:moveTo>
                  <a:pt x="923427" y="530225"/>
                </a:moveTo>
                <a:lnTo>
                  <a:pt x="931362" y="531813"/>
                </a:lnTo>
                <a:lnTo>
                  <a:pt x="941201" y="533401"/>
                </a:lnTo>
                <a:lnTo>
                  <a:pt x="951993" y="536259"/>
                </a:lnTo>
                <a:lnTo>
                  <a:pt x="965007" y="539435"/>
                </a:lnTo>
                <a:lnTo>
                  <a:pt x="978972" y="544199"/>
                </a:lnTo>
                <a:lnTo>
                  <a:pt x="994208" y="549281"/>
                </a:lnTo>
                <a:lnTo>
                  <a:pt x="1010713" y="555950"/>
                </a:lnTo>
                <a:lnTo>
                  <a:pt x="1028805" y="564526"/>
                </a:lnTo>
                <a:lnTo>
                  <a:pt x="1038327" y="568972"/>
                </a:lnTo>
                <a:lnTo>
                  <a:pt x="1047849" y="574053"/>
                </a:lnTo>
                <a:lnTo>
                  <a:pt x="1057689" y="579453"/>
                </a:lnTo>
                <a:lnTo>
                  <a:pt x="1067845" y="585487"/>
                </a:lnTo>
                <a:lnTo>
                  <a:pt x="1078320" y="591521"/>
                </a:lnTo>
                <a:lnTo>
                  <a:pt x="1088794" y="598191"/>
                </a:lnTo>
                <a:lnTo>
                  <a:pt x="1099903" y="605495"/>
                </a:lnTo>
                <a:lnTo>
                  <a:pt x="1111012" y="613118"/>
                </a:lnTo>
                <a:lnTo>
                  <a:pt x="1122439" y="621058"/>
                </a:lnTo>
                <a:lnTo>
                  <a:pt x="1133548" y="630268"/>
                </a:lnTo>
                <a:lnTo>
                  <a:pt x="1145609" y="639161"/>
                </a:lnTo>
                <a:lnTo>
                  <a:pt x="1157353" y="649006"/>
                </a:lnTo>
                <a:lnTo>
                  <a:pt x="1169415" y="659487"/>
                </a:lnTo>
                <a:lnTo>
                  <a:pt x="1181476" y="670285"/>
                </a:lnTo>
                <a:lnTo>
                  <a:pt x="1193855" y="681719"/>
                </a:lnTo>
                <a:lnTo>
                  <a:pt x="1206234" y="693787"/>
                </a:lnTo>
                <a:lnTo>
                  <a:pt x="1224326" y="712208"/>
                </a:lnTo>
                <a:lnTo>
                  <a:pt x="1241148" y="730311"/>
                </a:lnTo>
                <a:lnTo>
                  <a:pt x="1257336" y="748731"/>
                </a:lnTo>
                <a:lnTo>
                  <a:pt x="1272888" y="767152"/>
                </a:lnTo>
                <a:lnTo>
                  <a:pt x="1287172" y="785573"/>
                </a:lnTo>
                <a:lnTo>
                  <a:pt x="1300185" y="803993"/>
                </a:lnTo>
                <a:lnTo>
                  <a:pt x="1312246" y="822096"/>
                </a:lnTo>
                <a:lnTo>
                  <a:pt x="1323356" y="840199"/>
                </a:lnTo>
                <a:lnTo>
                  <a:pt x="1333513" y="857984"/>
                </a:lnTo>
                <a:lnTo>
                  <a:pt x="1343035" y="875770"/>
                </a:lnTo>
                <a:lnTo>
                  <a:pt x="1346843" y="884345"/>
                </a:lnTo>
                <a:lnTo>
                  <a:pt x="1350970" y="892920"/>
                </a:lnTo>
                <a:lnTo>
                  <a:pt x="1354461" y="901813"/>
                </a:lnTo>
                <a:lnTo>
                  <a:pt x="1357635" y="910388"/>
                </a:lnTo>
                <a:lnTo>
                  <a:pt x="1360809" y="918963"/>
                </a:lnTo>
                <a:lnTo>
                  <a:pt x="1363349" y="927220"/>
                </a:lnTo>
                <a:lnTo>
                  <a:pt x="1365570" y="935478"/>
                </a:lnTo>
                <a:lnTo>
                  <a:pt x="1367792" y="943735"/>
                </a:lnTo>
                <a:lnTo>
                  <a:pt x="1369697" y="951675"/>
                </a:lnTo>
                <a:lnTo>
                  <a:pt x="1370966" y="959933"/>
                </a:lnTo>
                <a:lnTo>
                  <a:pt x="1372236" y="967873"/>
                </a:lnTo>
                <a:lnTo>
                  <a:pt x="1373188" y="975495"/>
                </a:lnTo>
                <a:lnTo>
                  <a:pt x="774247" y="1579563"/>
                </a:lnTo>
                <a:lnTo>
                  <a:pt x="771708" y="1576387"/>
                </a:lnTo>
                <a:lnTo>
                  <a:pt x="768851" y="1572258"/>
                </a:lnTo>
                <a:lnTo>
                  <a:pt x="765042" y="1566542"/>
                </a:lnTo>
                <a:lnTo>
                  <a:pt x="760281" y="1559237"/>
                </a:lnTo>
                <a:lnTo>
                  <a:pt x="755520" y="1550344"/>
                </a:lnTo>
                <a:lnTo>
                  <a:pt x="749807" y="1540181"/>
                </a:lnTo>
                <a:lnTo>
                  <a:pt x="744728" y="1528113"/>
                </a:lnTo>
                <a:lnTo>
                  <a:pt x="739333" y="1515091"/>
                </a:lnTo>
                <a:lnTo>
                  <a:pt x="734254" y="1500164"/>
                </a:lnTo>
                <a:lnTo>
                  <a:pt x="731715" y="1492224"/>
                </a:lnTo>
                <a:lnTo>
                  <a:pt x="729493" y="1483967"/>
                </a:lnTo>
                <a:lnTo>
                  <a:pt x="727271" y="1475392"/>
                </a:lnTo>
                <a:lnTo>
                  <a:pt x="725367" y="1466181"/>
                </a:lnTo>
                <a:lnTo>
                  <a:pt x="724097" y="1457289"/>
                </a:lnTo>
                <a:lnTo>
                  <a:pt x="722510" y="1447443"/>
                </a:lnTo>
                <a:lnTo>
                  <a:pt x="721241" y="1437280"/>
                </a:lnTo>
                <a:lnTo>
                  <a:pt x="720288" y="1427117"/>
                </a:lnTo>
                <a:lnTo>
                  <a:pt x="719336" y="1416319"/>
                </a:lnTo>
                <a:lnTo>
                  <a:pt x="719336" y="1405203"/>
                </a:lnTo>
                <a:lnTo>
                  <a:pt x="719336" y="1394087"/>
                </a:lnTo>
                <a:lnTo>
                  <a:pt x="719971" y="1382018"/>
                </a:lnTo>
                <a:lnTo>
                  <a:pt x="705688" y="1375349"/>
                </a:lnTo>
                <a:lnTo>
                  <a:pt x="692039" y="1368362"/>
                </a:lnTo>
                <a:lnTo>
                  <a:pt x="679343" y="1361692"/>
                </a:lnTo>
                <a:lnTo>
                  <a:pt x="667282" y="1355023"/>
                </a:lnTo>
                <a:lnTo>
                  <a:pt x="655855" y="1348035"/>
                </a:lnTo>
                <a:lnTo>
                  <a:pt x="645381" y="1341366"/>
                </a:lnTo>
                <a:lnTo>
                  <a:pt x="635224" y="1334696"/>
                </a:lnTo>
                <a:lnTo>
                  <a:pt x="625385" y="1327709"/>
                </a:lnTo>
                <a:lnTo>
                  <a:pt x="616497" y="1321357"/>
                </a:lnTo>
                <a:lnTo>
                  <a:pt x="608245" y="1314688"/>
                </a:lnTo>
                <a:lnTo>
                  <a:pt x="599992" y="1308018"/>
                </a:lnTo>
                <a:lnTo>
                  <a:pt x="592692" y="1301349"/>
                </a:lnTo>
                <a:lnTo>
                  <a:pt x="585709" y="1294679"/>
                </a:lnTo>
                <a:lnTo>
                  <a:pt x="579361" y="1288327"/>
                </a:lnTo>
                <a:lnTo>
                  <a:pt x="573013" y="1281975"/>
                </a:lnTo>
                <a:lnTo>
                  <a:pt x="567300" y="1275306"/>
                </a:lnTo>
                <a:lnTo>
                  <a:pt x="561904" y="1268636"/>
                </a:lnTo>
                <a:lnTo>
                  <a:pt x="556825" y="1262285"/>
                </a:lnTo>
                <a:lnTo>
                  <a:pt x="552064" y="1255933"/>
                </a:lnTo>
                <a:lnTo>
                  <a:pt x="547621" y="1249898"/>
                </a:lnTo>
                <a:lnTo>
                  <a:pt x="539686" y="1237194"/>
                </a:lnTo>
                <a:lnTo>
                  <a:pt x="532703" y="1224808"/>
                </a:lnTo>
                <a:lnTo>
                  <a:pt x="526355" y="1212739"/>
                </a:lnTo>
                <a:lnTo>
                  <a:pt x="520641" y="1200988"/>
                </a:lnTo>
                <a:lnTo>
                  <a:pt x="509850" y="1177804"/>
                </a:lnTo>
                <a:lnTo>
                  <a:pt x="497471" y="1178122"/>
                </a:lnTo>
                <a:lnTo>
                  <a:pt x="485727" y="1178122"/>
                </a:lnTo>
                <a:lnTo>
                  <a:pt x="474300" y="1178122"/>
                </a:lnTo>
                <a:lnTo>
                  <a:pt x="463509" y="1177804"/>
                </a:lnTo>
                <a:lnTo>
                  <a:pt x="453352" y="1177169"/>
                </a:lnTo>
                <a:lnTo>
                  <a:pt x="443512" y="1175898"/>
                </a:lnTo>
                <a:lnTo>
                  <a:pt x="433673" y="1174628"/>
                </a:lnTo>
                <a:lnTo>
                  <a:pt x="424785" y="1173675"/>
                </a:lnTo>
                <a:lnTo>
                  <a:pt x="416215" y="1172087"/>
                </a:lnTo>
                <a:lnTo>
                  <a:pt x="408280" y="1170182"/>
                </a:lnTo>
                <a:lnTo>
                  <a:pt x="393045" y="1167006"/>
                </a:lnTo>
                <a:lnTo>
                  <a:pt x="379714" y="1162877"/>
                </a:lnTo>
                <a:lnTo>
                  <a:pt x="367653" y="1158431"/>
                </a:lnTo>
                <a:lnTo>
                  <a:pt x="357496" y="1153984"/>
                </a:lnTo>
                <a:lnTo>
                  <a:pt x="348926" y="1149855"/>
                </a:lnTo>
                <a:lnTo>
                  <a:pt x="341308" y="1146044"/>
                </a:lnTo>
                <a:lnTo>
                  <a:pt x="335595" y="1142551"/>
                </a:lnTo>
                <a:lnTo>
                  <a:pt x="331151" y="1139375"/>
                </a:lnTo>
                <a:lnTo>
                  <a:pt x="327660" y="1137152"/>
                </a:lnTo>
                <a:lnTo>
                  <a:pt x="325438" y="1134928"/>
                </a:lnTo>
                <a:lnTo>
                  <a:pt x="923427" y="530225"/>
                </a:lnTo>
                <a:close/>
                <a:moveTo>
                  <a:pt x="1084432" y="388938"/>
                </a:moveTo>
                <a:lnTo>
                  <a:pt x="1089844" y="389573"/>
                </a:lnTo>
                <a:lnTo>
                  <a:pt x="1097165" y="389891"/>
                </a:lnTo>
                <a:lnTo>
                  <a:pt x="1106715" y="390843"/>
                </a:lnTo>
                <a:lnTo>
                  <a:pt x="1118175" y="392748"/>
                </a:lnTo>
                <a:lnTo>
                  <a:pt x="1132499" y="396241"/>
                </a:lnTo>
                <a:lnTo>
                  <a:pt x="1140458" y="398146"/>
                </a:lnTo>
                <a:lnTo>
                  <a:pt x="1148734" y="400686"/>
                </a:lnTo>
                <a:lnTo>
                  <a:pt x="1157329" y="403226"/>
                </a:lnTo>
                <a:lnTo>
                  <a:pt x="1166879" y="406718"/>
                </a:lnTo>
                <a:lnTo>
                  <a:pt x="1176747" y="410528"/>
                </a:lnTo>
                <a:lnTo>
                  <a:pt x="1187252" y="414656"/>
                </a:lnTo>
                <a:lnTo>
                  <a:pt x="1197756" y="419418"/>
                </a:lnTo>
                <a:lnTo>
                  <a:pt x="1208579" y="424816"/>
                </a:lnTo>
                <a:lnTo>
                  <a:pt x="1220358" y="430848"/>
                </a:lnTo>
                <a:lnTo>
                  <a:pt x="1232136" y="437198"/>
                </a:lnTo>
                <a:lnTo>
                  <a:pt x="1244550" y="444183"/>
                </a:lnTo>
                <a:lnTo>
                  <a:pt x="1256965" y="452121"/>
                </a:lnTo>
                <a:lnTo>
                  <a:pt x="1270017" y="460376"/>
                </a:lnTo>
                <a:lnTo>
                  <a:pt x="1283386" y="469901"/>
                </a:lnTo>
                <a:lnTo>
                  <a:pt x="1296438" y="480061"/>
                </a:lnTo>
                <a:lnTo>
                  <a:pt x="1310444" y="490856"/>
                </a:lnTo>
                <a:lnTo>
                  <a:pt x="1324450" y="502286"/>
                </a:lnTo>
                <a:lnTo>
                  <a:pt x="1338775" y="514986"/>
                </a:lnTo>
                <a:lnTo>
                  <a:pt x="1353100" y="528003"/>
                </a:lnTo>
                <a:lnTo>
                  <a:pt x="1367743" y="542291"/>
                </a:lnTo>
                <a:lnTo>
                  <a:pt x="1382386" y="557531"/>
                </a:lnTo>
                <a:lnTo>
                  <a:pt x="1396074" y="572136"/>
                </a:lnTo>
                <a:lnTo>
                  <a:pt x="1408489" y="586423"/>
                </a:lnTo>
                <a:lnTo>
                  <a:pt x="1420267" y="600393"/>
                </a:lnTo>
                <a:lnTo>
                  <a:pt x="1430772" y="613728"/>
                </a:lnTo>
                <a:lnTo>
                  <a:pt x="1440640" y="627381"/>
                </a:lnTo>
                <a:lnTo>
                  <a:pt x="1449235" y="640081"/>
                </a:lnTo>
                <a:lnTo>
                  <a:pt x="1457511" y="653098"/>
                </a:lnTo>
                <a:lnTo>
                  <a:pt x="1464833" y="665163"/>
                </a:lnTo>
                <a:lnTo>
                  <a:pt x="1471517" y="676911"/>
                </a:lnTo>
                <a:lnTo>
                  <a:pt x="1477566" y="688341"/>
                </a:lnTo>
                <a:lnTo>
                  <a:pt x="1482341" y="699136"/>
                </a:lnTo>
                <a:lnTo>
                  <a:pt x="1487434" y="709613"/>
                </a:lnTo>
                <a:lnTo>
                  <a:pt x="1490935" y="720408"/>
                </a:lnTo>
                <a:lnTo>
                  <a:pt x="1494755" y="729616"/>
                </a:lnTo>
                <a:lnTo>
                  <a:pt x="1497939" y="739141"/>
                </a:lnTo>
                <a:lnTo>
                  <a:pt x="1500167" y="747713"/>
                </a:lnTo>
                <a:lnTo>
                  <a:pt x="1502395" y="756286"/>
                </a:lnTo>
                <a:lnTo>
                  <a:pt x="1503987" y="763906"/>
                </a:lnTo>
                <a:lnTo>
                  <a:pt x="1505260" y="771526"/>
                </a:lnTo>
                <a:lnTo>
                  <a:pt x="1507170" y="784543"/>
                </a:lnTo>
                <a:lnTo>
                  <a:pt x="1508125" y="795338"/>
                </a:lnTo>
                <a:lnTo>
                  <a:pt x="1508125" y="804228"/>
                </a:lnTo>
                <a:lnTo>
                  <a:pt x="1507807" y="810261"/>
                </a:lnTo>
                <a:lnTo>
                  <a:pt x="1506852" y="815341"/>
                </a:lnTo>
                <a:lnTo>
                  <a:pt x="1444778" y="877888"/>
                </a:lnTo>
                <a:lnTo>
                  <a:pt x="1442550" y="864553"/>
                </a:lnTo>
                <a:lnTo>
                  <a:pt x="1439048" y="851218"/>
                </a:lnTo>
                <a:lnTo>
                  <a:pt x="1435228" y="836296"/>
                </a:lnTo>
                <a:lnTo>
                  <a:pt x="1430135" y="821691"/>
                </a:lnTo>
                <a:lnTo>
                  <a:pt x="1424087" y="806451"/>
                </a:lnTo>
                <a:lnTo>
                  <a:pt x="1416765" y="790576"/>
                </a:lnTo>
                <a:lnTo>
                  <a:pt x="1408807" y="774383"/>
                </a:lnTo>
                <a:lnTo>
                  <a:pt x="1399894" y="757873"/>
                </a:lnTo>
                <a:lnTo>
                  <a:pt x="1390026" y="741363"/>
                </a:lnTo>
                <a:lnTo>
                  <a:pt x="1378884" y="724536"/>
                </a:lnTo>
                <a:lnTo>
                  <a:pt x="1367106" y="707073"/>
                </a:lnTo>
                <a:lnTo>
                  <a:pt x="1353737" y="689928"/>
                </a:lnTo>
                <a:lnTo>
                  <a:pt x="1340048" y="672466"/>
                </a:lnTo>
                <a:lnTo>
                  <a:pt x="1325087" y="655003"/>
                </a:lnTo>
                <a:lnTo>
                  <a:pt x="1308852" y="637541"/>
                </a:lnTo>
                <a:lnTo>
                  <a:pt x="1291981" y="620396"/>
                </a:lnTo>
                <a:lnTo>
                  <a:pt x="1278611" y="607061"/>
                </a:lnTo>
                <a:lnTo>
                  <a:pt x="1264923" y="594361"/>
                </a:lnTo>
                <a:lnTo>
                  <a:pt x="1251235" y="582296"/>
                </a:lnTo>
                <a:lnTo>
                  <a:pt x="1238184" y="570866"/>
                </a:lnTo>
                <a:lnTo>
                  <a:pt x="1224814" y="560388"/>
                </a:lnTo>
                <a:lnTo>
                  <a:pt x="1212081" y="550228"/>
                </a:lnTo>
                <a:lnTo>
                  <a:pt x="1199348" y="541021"/>
                </a:lnTo>
                <a:lnTo>
                  <a:pt x="1187252" y="532448"/>
                </a:lnTo>
                <a:lnTo>
                  <a:pt x="1175155" y="524511"/>
                </a:lnTo>
                <a:lnTo>
                  <a:pt x="1163059" y="516573"/>
                </a:lnTo>
                <a:lnTo>
                  <a:pt x="1151917" y="509588"/>
                </a:lnTo>
                <a:lnTo>
                  <a:pt x="1140776" y="502921"/>
                </a:lnTo>
                <a:lnTo>
                  <a:pt x="1129953" y="496888"/>
                </a:lnTo>
                <a:lnTo>
                  <a:pt x="1119766" y="491808"/>
                </a:lnTo>
                <a:lnTo>
                  <a:pt x="1109580" y="486411"/>
                </a:lnTo>
                <a:lnTo>
                  <a:pt x="1100030" y="481966"/>
                </a:lnTo>
                <a:lnTo>
                  <a:pt x="1082522" y="474028"/>
                </a:lnTo>
                <a:lnTo>
                  <a:pt x="1066287" y="467678"/>
                </a:lnTo>
                <a:lnTo>
                  <a:pt x="1052599" y="462598"/>
                </a:lnTo>
                <a:lnTo>
                  <a:pt x="1040821" y="459106"/>
                </a:lnTo>
                <a:lnTo>
                  <a:pt x="1031590" y="456248"/>
                </a:lnTo>
                <a:lnTo>
                  <a:pt x="1024905" y="454343"/>
                </a:lnTo>
                <a:lnTo>
                  <a:pt x="1019175" y="453391"/>
                </a:lnTo>
                <a:lnTo>
                  <a:pt x="1084432" y="388938"/>
                </a:lnTo>
                <a:close/>
                <a:moveTo>
                  <a:pt x="1213168" y="238125"/>
                </a:moveTo>
                <a:lnTo>
                  <a:pt x="1218883" y="238125"/>
                </a:lnTo>
                <a:lnTo>
                  <a:pt x="1226186" y="238759"/>
                </a:lnTo>
                <a:lnTo>
                  <a:pt x="1236028" y="239709"/>
                </a:lnTo>
                <a:lnTo>
                  <a:pt x="1248411" y="242245"/>
                </a:lnTo>
                <a:lnTo>
                  <a:pt x="1263016" y="245414"/>
                </a:lnTo>
                <a:lnTo>
                  <a:pt x="1270953" y="247315"/>
                </a:lnTo>
                <a:lnTo>
                  <a:pt x="1280161" y="249850"/>
                </a:lnTo>
                <a:lnTo>
                  <a:pt x="1289051" y="253020"/>
                </a:lnTo>
                <a:lnTo>
                  <a:pt x="1298893" y="256506"/>
                </a:lnTo>
                <a:lnTo>
                  <a:pt x="1309053" y="260625"/>
                </a:lnTo>
                <a:lnTo>
                  <a:pt x="1319848" y="264745"/>
                </a:lnTo>
                <a:lnTo>
                  <a:pt x="1330961" y="269816"/>
                </a:lnTo>
                <a:lnTo>
                  <a:pt x="1342391" y="275203"/>
                </a:lnTo>
                <a:lnTo>
                  <a:pt x="1354456" y="281541"/>
                </a:lnTo>
                <a:lnTo>
                  <a:pt x="1366838" y="288196"/>
                </a:lnTo>
                <a:lnTo>
                  <a:pt x="1379538" y="295802"/>
                </a:lnTo>
                <a:lnTo>
                  <a:pt x="1392873" y="303725"/>
                </a:lnTo>
                <a:lnTo>
                  <a:pt x="1405891" y="312598"/>
                </a:lnTo>
                <a:lnTo>
                  <a:pt x="1419861" y="322422"/>
                </a:lnTo>
                <a:lnTo>
                  <a:pt x="1433831" y="332880"/>
                </a:lnTo>
                <a:lnTo>
                  <a:pt x="1448436" y="344289"/>
                </a:lnTo>
                <a:lnTo>
                  <a:pt x="1463041" y="356332"/>
                </a:lnTo>
                <a:lnTo>
                  <a:pt x="1477963" y="369325"/>
                </a:lnTo>
                <a:lnTo>
                  <a:pt x="1492886" y="383269"/>
                </a:lnTo>
                <a:lnTo>
                  <a:pt x="1508126" y="398164"/>
                </a:lnTo>
                <a:lnTo>
                  <a:pt x="1523366" y="413692"/>
                </a:lnTo>
                <a:lnTo>
                  <a:pt x="1537653" y="428587"/>
                </a:lnTo>
                <a:lnTo>
                  <a:pt x="1550353" y="443481"/>
                </a:lnTo>
                <a:lnTo>
                  <a:pt x="1562418" y="458376"/>
                </a:lnTo>
                <a:lnTo>
                  <a:pt x="1573848" y="472637"/>
                </a:lnTo>
                <a:lnTo>
                  <a:pt x="1583691" y="486264"/>
                </a:lnTo>
                <a:lnTo>
                  <a:pt x="1593216" y="499891"/>
                </a:lnTo>
                <a:lnTo>
                  <a:pt x="1601471" y="512884"/>
                </a:lnTo>
                <a:lnTo>
                  <a:pt x="1609091" y="525878"/>
                </a:lnTo>
                <a:lnTo>
                  <a:pt x="1616076" y="538237"/>
                </a:lnTo>
                <a:lnTo>
                  <a:pt x="1622108" y="549963"/>
                </a:lnTo>
                <a:lnTo>
                  <a:pt x="1627823" y="561371"/>
                </a:lnTo>
                <a:lnTo>
                  <a:pt x="1632268" y="572780"/>
                </a:lnTo>
                <a:lnTo>
                  <a:pt x="1636713" y="583238"/>
                </a:lnTo>
                <a:lnTo>
                  <a:pt x="1640206" y="593379"/>
                </a:lnTo>
                <a:lnTo>
                  <a:pt x="1643699" y="603203"/>
                </a:lnTo>
                <a:lnTo>
                  <a:pt x="1646239" y="612077"/>
                </a:lnTo>
                <a:lnTo>
                  <a:pt x="1648143" y="620633"/>
                </a:lnTo>
                <a:lnTo>
                  <a:pt x="1650049" y="628873"/>
                </a:lnTo>
                <a:lnTo>
                  <a:pt x="1651636" y="636478"/>
                </a:lnTo>
                <a:lnTo>
                  <a:pt x="1652589" y="643767"/>
                </a:lnTo>
                <a:lnTo>
                  <a:pt x="1653541" y="650422"/>
                </a:lnTo>
                <a:lnTo>
                  <a:pt x="1654176" y="661514"/>
                </a:lnTo>
                <a:lnTo>
                  <a:pt x="1654176" y="670705"/>
                </a:lnTo>
                <a:lnTo>
                  <a:pt x="1653859" y="677043"/>
                </a:lnTo>
                <a:lnTo>
                  <a:pt x="1652906" y="682747"/>
                </a:lnTo>
                <a:lnTo>
                  <a:pt x="1588136" y="747713"/>
                </a:lnTo>
                <a:lnTo>
                  <a:pt x="1585596" y="733769"/>
                </a:lnTo>
                <a:lnTo>
                  <a:pt x="1582421" y="719508"/>
                </a:lnTo>
                <a:lnTo>
                  <a:pt x="1578293" y="704297"/>
                </a:lnTo>
                <a:lnTo>
                  <a:pt x="1572896" y="689085"/>
                </a:lnTo>
                <a:lnTo>
                  <a:pt x="1566546" y="672923"/>
                </a:lnTo>
                <a:lnTo>
                  <a:pt x="1559561" y="656761"/>
                </a:lnTo>
                <a:lnTo>
                  <a:pt x="1550671" y="639964"/>
                </a:lnTo>
                <a:lnTo>
                  <a:pt x="1541463" y="622534"/>
                </a:lnTo>
                <a:lnTo>
                  <a:pt x="1531303" y="605105"/>
                </a:lnTo>
                <a:lnTo>
                  <a:pt x="1519556" y="587358"/>
                </a:lnTo>
                <a:lnTo>
                  <a:pt x="1507173" y="569294"/>
                </a:lnTo>
                <a:lnTo>
                  <a:pt x="1493521" y="551230"/>
                </a:lnTo>
                <a:lnTo>
                  <a:pt x="1479233" y="533166"/>
                </a:lnTo>
                <a:lnTo>
                  <a:pt x="1463676" y="514786"/>
                </a:lnTo>
                <a:lnTo>
                  <a:pt x="1446848" y="497039"/>
                </a:lnTo>
                <a:lnTo>
                  <a:pt x="1429386" y="478975"/>
                </a:lnTo>
                <a:lnTo>
                  <a:pt x="1415098" y="465031"/>
                </a:lnTo>
                <a:lnTo>
                  <a:pt x="1400811" y="451721"/>
                </a:lnTo>
                <a:lnTo>
                  <a:pt x="1386841" y="439362"/>
                </a:lnTo>
                <a:lnTo>
                  <a:pt x="1372871" y="427636"/>
                </a:lnTo>
                <a:lnTo>
                  <a:pt x="1359536" y="416544"/>
                </a:lnTo>
                <a:lnTo>
                  <a:pt x="1345883" y="406086"/>
                </a:lnTo>
                <a:lnTo>
                  <a:pt x="1332548" y="396262"/>
                </a:lnTo>
                <a:lnTo>
                  <a:pt x="1319848" y="387389"/>
                </a:lnTo>
                <a:lnTo>
                  <a:pt x="1307148" y="378832"/>
                </a:lnTo>
                <a:lnTo>
                  <a:pt x="1295083" y="370909"/>
                </a:lnTo>
                <a:lnTo>
                  <a:pt x="1283018" y="363620"/>
                </a:lnTo>
                <a:lnTo>
                  <a:pt x="1271271" y="356648"/>
                </a:lnTo>
                <a:lnTo>
                  <a:pt x="1260158" y="350627"/>
                </a:lnTo>
                <a:lnTo>
                  <a:pt x="1249681" y="344606"/>
                </a:lnTo>
                <a:lnTo>
                  <a:pt x="1239203" y="339219"/>
                </a:lnTo>
                <a:lnTo>
                  <a:pt x="1229361" y="334782"/>
                </a:lnTo>
                <a:lnTo>
                  <a:pt x="1210628" y="326542"/>
                </a:lnTo>
                <a:lnTo>
                  <a:pt x="1193801" y="319887"/>
                </a:lnTo>
                <a:lnTo>
                  <a:pt x="1179513" y="314500"/>
                </a:lnTo>
                <a:lnTo>
                  <a:pt x="1167766" y="310697"/>
                </a:lnTo>
                <a:lnTo>
                  <a:pt x="1157923" y="307845"/>
                </a:lnTo>
                <a:lnTo>
                  <a:pt x="1150621" y="306260"/>
                </a:lnTo>
                <a:lnTo>
                  <a:pt x="1144588" y="304992"/>
                </a:lnTo>
                <a:lnTo>
                  <a:pt x="1213168" y="238125"/>
                </a:lnTo>
                <a:close/>
                <a:moveTo>
                  <a:pt x="1555569" y="0"/>
                </a:moveTo>
                <a:lnTo>
                  <a:pt x="1566687" y="0"/>
                </a:lnTo>
                <a:lnTo>
                  <a:pt x="1578441" y="0"/>
                </a:lnTo>
                <a:lnTo>
                  <a:pt x="1589876" y="1272"/>
                </a:lnTo>
                <a:lnTo>
                  <a:pt x="1601948" y="2862"/>
                </a:lnTo>
                <a:lnTo>
                  <a:pt x="1614337" y="5088"/>
                </a:lnTo>
                <a:lnTo>
                  <a:pt x="1627043" y="7950"/>
                </a:lnTo>
                <a:lnTo>
                  <a:pt x="1640385" y="11766"/>
                </a:lnTo>
                <a:lnTo>
                  <a:pt x="1653409" y="16218"/>
                </a:lnTo>
                <a:lnTo>
                  <a:pt x="1667386" y="21624"/>
                </a:lnTo>
                <a:lnTo>
                  <a:pt x="1681363" y="27984"/>
                </a:lnTo>
                <a:lnTo>
                  <a:pt x="1695976" y="35298"/>
                </a:lnTo>
                <a:lnTo>
                  <a:pt x="1710588" y="42930"/>
                </a:lnTo>
                <a:lnTo>
                  <a:pt x="1725836" y="52152"/>
                </a:lnTo>
                <a:lnTo>
                  <a:pt x="1741084" y="62010"/>
                </a:lnTo>
                <a:lnTo>
                  <a:pt x="1756649" y="72822"/>
                </a:lnTo>
                <a:lnTo>
                  <a:pt x="1772850" y="84588"/>
                </a:lnTo>
                <a:lnTo>
                  <a:pt x="1789051" y="97626"/>
                </a:lnTo>
                <a:lnTo>
                  <a:pt x="1804617" y="111300"/>
                </a:lnTo>
                <a:lnTo>
                  <a:pt x="1819547" y="124656"/>
                </a:lnTo>
                <a:lnTo>
                  <a:pt x="1832571" y="138330"/>
                </a:lnTo>
                <a:lnTo>
                  <a:pt x="1844642" y="151686"/>
                </a:lnTo>
                <a:lnTo>
                  <a:pt x="1856078" y="165042"/>
                </a:lnTo>
                <a:lnTo>
                  <a:pt x="1865608" y="178398"/>
                </a:lnTo>
                <a:lnTo>
                  <a:pt x="1874502" y="191755"/>
                </a:lnTo>
                <a:lnTo>
                  <a:pt x="1881809" y="204475"/>
                </a:lnTo>
                <a:lnTo>
                  <a:pt x="1888797" y="217831"/>
                </a:lnTo>
                <a:lnTo>
                  <a:pt x="1894197" y="230869"/>
                </a:lnTo>
                <a:lnTo>
                  <a:pt x="1898962" y="243907"/>
                </a:lnTo>
                <a:lnTo>
                  <a:pt x="1902457" y="256309"/>
                </a:lnTo>
                <a:lnTo>
                  <a:pt x="1905633" y="268711"/>
                </a:lnTo>
                <a:lnTo>
                  <a:pt x="1907857" y="281113"/>
                </a:lnTo>
                <a:lnTo>
                  <a:pt x="1908810" y="293197"/>
                </a:lnTo>
                <a:lnTo>
                  <a:pt x="1909763" y="305281"/>
                </a:lnTo>
                <a:lnTo>
                  <a:pt x="1909763" y="316729"/>
                </a:lnTo>
                <a:lnTo>
                  <a:pt x="1908492" y="328177"/>
                </a:lnTo>
                <a:lnTo>
                  <a:pt x="1907539" y="339307"/>
                </a:lnTo>
                <a:lnTo>
                  <a:pt x="1905316" y="350437"/>
                </a:lnTo>
                <a:lnTo>
                  <a:pt x="1902457" y="360931"/>
                </a:lnTo>
                <a:lnTo>
                  <a:pt x="1899598" y="371425"/>
                </a:lnTo>
                <a:lnTo>
                  <a:pt x="1895786" y="381601"/>
                </a:lnTo>
                <a:lnTo>
                  <a:pt x="1891656" y="391459"/>
                </a:lnTo>
                <a:lnTo>
                  <a:pt x="1887527" y="400681"/>
                </a:lnTo>
                <a:lnTo>
                  <a:pt x="1882762" y="409903"/>
                </a:lnTo>
                <a:lnTo>
                  <a:pt x="1877361" y="418490"/>
                </a:lnTo>
                <a:lnTo>
                  <a:pt x="1871643" y="426758"/>
                </a:lnTo>
                <a:lnTo>
                  <a:pt x="1865925" y="434708"/>
                </a:lnTo>
                <a:lnTo>
                  <a:pt x="1860208" y="442340"/>
                </a:lnTo>
                <a:lnTo>
                  <a:pt x="1854172" y="449336"/>
                </a:lnTo>
                <a:lnTo>
                  <a:pt x="1847501" y="456014"/>
                </a:lnTo>
                <a:lnTo>
                  <a:pt x="1841783" y="463328"/>
                </a:lnTo>
                <a:lnTo>
                  <a:pt x="1830983" y="476048"/>
                </a:lnTo>
                <a:lnTo>
                  <a:pt x="1801122" y="514208"/>
                </a:lnTo>
                <a:lnTo>
                  <a:pt x="1764909" y="560636"/>
                </a:lnTo>
                <a:lnTo>
                  <a:pt x="1730283" y="604838"/>
                </a:lnTo>
                <a:lnTo>
                  <a:pt x="1729648" y="593708"/>
                </a:lnTo>
                <a:lnTo>
                  <a:pt x="1728377" y="581306"/>
                </a:lnTo>
                <a:lnTo>
                  <a:pt x="1726471" y="567632"/>
                </a:lnTo>
                <a:lnTo>
                  <a:pt x="1723930" y="553322"/>
                </a:lnTo>
                <a:lnTo>
                  <a:pt x="1720118" y="537740"/>
                </a:lnTo>
                <a:lnTo>
                  <a:pt x="1715353" y="521840"/>
                </a:lnTo>
                <a:lnTo>
                  <a:pt x="1712494" y="513254"/>
                </a:lnTo>
                <a:lnTo>
                  <a:pt x="1709318" y="504668"/>
                </a:lnTo>
                <a:lnTo>
                  <a:pt x="1705823" y="496082"/>
                </a:lnTo>
                <a:lnTo>
                  <a:pt x="1702011" y="487178"/>
                </a:lnTo>
                <a:lnTo>
                  <a:pt x="1697882" y="477638"/>
                </a:lnTo>
                <a:lnTo>
                  <a:pt x="1693117" y="468098"/>
                </a:lnTo>
                <a:lnTo>
                  <a:pt x="1688034" y="458876"/>
                </a:lnTo>
                <a:lnTo>
                  <a:pt x="1682952" y="449018"/>
                </a:lnTo>
                <a:lnTo>
                  <a:pt x="1677234" y="439160"/>
                </a:lnTo>
                <a:lnTo>
                  <a:pt x="1670881" y="428984"/>
                </a:lnTo>
                <a:lnTo>
                  <a:pt x="1664527" y="418808"/>
                </a:lnTo>
                <a:lnTo>
                  <a:pt x="1657221" y="408631"/>
                </a:lnTo>
                <a:lnTo>
                  <a:pt x="1649915" y="398137"/>
                </a:lnTo>
                <a:lnTo>
                  <a:pt x="1641973" y="387643"/>
                </a:lnTo>
                <a:lnTo>
                  <a:pt x="1633079" y="376831"/>
                </a:lnTo>
                <a:lnTo>
                  <a:pt x="1624184" y="365701"/>
                </a:lnTo>
                <a:lnTo>
                  <a:pt x="1614337" y="354889"/>
                </a:lnTo>
                <a:lnTo>
                  <a:pt x="1604489" y="343441"/>
                </a:lnTo>
                <a:lnTo>
                  <a:pt x="1593688" y="332311"/>
                </a:lnTo>
                <a:lnTo>
                  <a:pt x="1582570" y="320863"/>
                </a:lnTo>
                <a:lnTo>
                  <a:pt x="1571134" y="310051"/>
                </a:lnTo>
                <a:lnTo>
                  <a:pt x="1559381" y="299239"/>
                </a:lnTo>
                <a:lnTo>
                  <a:pt x="1548263" y="289381"/>
                </a:lnTo>
                <a:lnTo>
                  <a:pt x="1536827" y="279523"/>
                </a:lnTo>
                <a:lnTo>
                  <a:pt x="1525709" y="270619"/>
                </a:lnTo>
                <a:lnTo>
                  <a:pt x="1514590" y="262351"/>
                </a:lnTo>
                <a:lnTo>
                  <a:pt x="1503472" y="254083"/>
                </a:lnTo>
                <a:lnTo>
                  <a:pt x="1492672" y="246451"/>
                </a:lnTo>
                <a:lnTo>
                  <a:pt x="1481871" y="239137"/>
                </a:lnTo>
                <a:lnTo>
                  <a:pt x="1471388" y="232777"/>
                </a:lnTo>
                <a:lnTo>
                  <a:pt x="1460905" y="226417"/>
                </a:lnTo>
                <a:lnTo>
                  <a:pt x="1450740" y="220693"/>
                </a:lnTo>
                <a:lnTo>
                  <a:pt x="1440575" y="215287"/>
                </a:lnTo>
                <a:lnTo>
                  <a:pt x="1430410" y="210199"/>
                </a:lnTo>
                <a:lnTo>
                  <a:pt x="1420562" y="205747"/>
                </a:lnTo>
                <a:lnTo>
                  <a:pt x="1411350" y="201613"/>
                </a:lnTo>
                <a:lnTo>
                  <a:pt x="1401820" y="197479"/>
                </a:lnTo>
                <a:lnTo>
                  <a:pt x="1392925" y="193981"/>
                </a:lnTo>
                <a:lnTo>
                  <a:pt x="1375136" y="187620"/>
                </a:lnTo>
                <a:lnTo>
                  <a:pt x="1358300" y="182850"/>
                </a:lnTo>
                <a:lnTo>
                  <a:pt x="1342417" y="178716"/>
                </a:lnTo>
                <a:lnTo>
                  <a:pt x="1327805" y="175536"/>
                </a:lnTo>
                <a:lnTo>
                  <a:pt x="1314145" y="173310"/>
                </a:lnTo>
                <a:lnTo>
                  <a:pt x="1301756" y="171720"/>
                </a:lnTo>
                <a:lnTo>
                  <a:pt x="1290638" y="171084"/>
                </a:lnTo>
                <a:lnTo>
                  <a:pt x="1330346" y="138966"/>
                </a:lnTo>
                <a:lnTo>
                  <a:pt x="1370689" y="105894"/>
                </a:lnTo>
                <a:lnTo>
                  <a:pt x="1405950" y="76638"/>
                </a:lnTo>
                <a:lnTo>
                  <a:pt x="1419609" y="64554"/>
                </a:lnTo>
                <a:lnTo>
                  <a:pt x="1429774" y="55650"/>
                </a:lnTo>
                <a:lnTo>
                  <a:pt x="1435810" y="49926"/>
                </a:lnTo>
                <a:lnTo>
                  <a:pt x="1442163" y="44520"/>
                </a:lnTo>
                <a:lnTo>
                  <a:pt x="1448834" y="39432"/>
                </a:lnTo>
                <a:lnTo>
                  <a:pt x="1455505" y="34026"/>
                </a:lnTo>
                <a:lnTo>
                  <a:pt x="1463129" y="29256"/>
                </a:lnTo>
                <a:lnTo>
                  <a:pt x="1470753" y="24486"/>
                </a:lnTo>
                <a:lnTo>
                  <a:pt x="1479012" y="20352"/>
                </a:lnTo>
                <a:lnTo>
                  <a:pt x="1487271" y="16218"/>
                </a:lnTo>
                <a:lnTo>
                  <a:pt x="1495848" y="13038"/>
                </a:lnTo>
                <a:lnTo>
                  <a:pt x="1505378" y="9540"/>
                </a:lnTo>
                <a:lnTo>
                  <a:pt x="1514590" y="6996"/>
                </a:lnTo>
                <a:lnTo>
                  <a:pt x="1524438" y="4770"/>
                </a:lnTo>
                <a:lnTo>
                  <a:pt x="1534285" y="2544"/>
                </a:lnTo>
                <a:lnTo>
                  <a:pt x="1544768" y="1272"/>
                </a:lnTo>
                <a:lnTo>
                  <a:pt x="1555569" y="0"/>
                </a:lnTo>
                <a:close/>
              </a:path>
            </a:pathLst>
          </a:custGeom>
          <a:solidFill>
            <a:schemeClr val="accent1"/>
          </a:solidFill>
          <a:ln>
            <a:noFill/>
          </a:ln>
        </p:spPr>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kern="0">
              <a:solidFill>
                <a:srgbClr val="FFFFFF"/>
              </a:solidFill>
              <a:latin typeface="Arial" panose="020B0604020202020204"/>
              <a:ea typeface="宋体" panose="02010600030101010101" pitchFamily="2" charset="-122"/>
            </a:endParaRPr>
          </a:p>
        </p:txBody>
      </p:sp>
      <p:sp>
        <p:nvSpPr>
          <p:cNvPr id="9" name="矩形 8"/>
          <p:cNvSpPr/>
          <p:nvPr/>
        </p:nvSpPr>
        <p:spPr>
          <a:xfrm>
            <a:off x="190550" y="3797627"/>
            <a:ext cx="8773938" cy="830997"/>
          </a:xfrm>
          <a:prstGeom prst="rect">
            <a:avLst/>
          </a:prstGeom>
        </p:spPr>
        <p:txBody>
          <a:bodyPr wrap="square">
            <a:spAutoFit/>
          </a:bodyPr>
          <a:lstStyle/>
          <a:p>
            <a:pPr algn="just"/>
            <a:r>
              <a:rPr lang="zh-CN" altLang="en-US" dirty="0">
                <a:latin typeface="+mn-ea"/>
                <a:sym typeface="Impact" panose="020B0806030902050204" pitchFamily="34" charset="0"/>
              </a:rPr>
              <a:t>     </a:t>
            </a:r>
            <a:r>
              <a:rPr lang="zh-CN" altLang="en-US" sz="2400" dirty="0">
                <a:latin typeface="仿宋" panose="02010609060101010101" pitchFamily="49" charset="-122"/>
                <a:ea typeface="仿宋" panose="02010609060101010101" pitchFamily="49" charset="-122"/>
                <a:sym typeface="Impact" panose="020B0806030902050204" pitchFamily="34" charset="0"/>
              </a:rPr>
              <a:t>用解释的方式来发展宪法的内容，对宪法的震动比较小。既能保持宪法的稳定性，又能保持宪法的适应性。</a:t>
            </a:r>
          </a:p>
        </p:txBody>
      </p:sp>
      <p:sp>
        <p:nvSpPr>
          <p:cNvPr id="12" name="KSO_Shape"/>
          <p:cNvSpPr/>
          <p:nvPr/>
        </p:nvSpPr>
        <p:spPr>
          <a:xfrm>
            <a:off x="7020272" y="843557"/>
            <a:ext cx="1514189" cy="1080121"/>
          </a:xfrm>
          <a:custGeom>
            <a:avLst/>
            <a:gdLst>
              <a:gd name="connsiteX0" fmla="*/ 1331748 w 2590131"/>
              <a:gd name="connsiteY0" fmla="*/ 0 h 1737108"/>
              <a:gd name="connsiteX1" fmla="*/ 1824329 w 2590131"/>
              <a:gd name="connsiteY1" fmla="*/ 269982 h 1737108"/>
              <a:gd name="connsiteX2" fmla="*/ 1989086 w 2590131"/>
              <a:gd name="connsiteY2" fmla="*/ 1299712 h 1737108"/>
              <a:gd name="connsiteX3" fmla="*/ 1981650 w 2590131"/>
              <a:gd name="connsiteY3" fmla="*/ 1301669 h 1737108"/>
              <a:gd name="connsiteX4" fmla="*/ 1981573 w 2590131"/>
              <a:gd name="connsiteY4" fmla="*/ 1302505 h 1737108"/>
              <a:gd name="connsiteX5" fmla="*/ 1912938 w 2590131"/>
              <a:gd name="connsiteY5" fmla="*/ 1531930 h 1737108"/>
              <a:gd name="connsiteX6" fmla="*/ 1486636 w 2590131"/>
              <a:gd name="connsiteY6" fmla="*/ 1737108 h 1737108"/>
              <a:gd name="connsiteX7" fmla="*/ 1696726 w 2590131"/>
              <a:gd name="connsiteY7" fmla="*/ 1399645 h 1737108"/>
              <a:gd name="connsiteX8" fmla="*/ 1687689 w 2590131"/>
              <a:gd name="connsiteY8" fmla="*/ 1379027 h 1737108"/>
              <a:gd name="connsiteX9" fmla="*/ 1676048 w 2590131"/>
              <a:gd name="connsiteY9" fmla="*/ 1382090 h 1737108"/>
              <a:gd name="connsiteX10" fmla="*/ 847095 w 2590131"/>
              <a:gd name="connsiteY10" fmla="*/ 1357865 h 1737108"/>
              <a:gd name="connsiteX11" fmla="*/ 765530 w 2590131"/>
              <a:gd name="connsiteY11" fmla="*/ 1295103 h 1737108"/>
              <a:gd name="connsiteX12" fmla="*/ 762632 w 2590131"/>
              <a:gd name="connsiteY12" fmla="*/ 1296676 h 1737108"/>
              <a:gd name="connsiteX13" fmla="*/ 560291 w 2590131"/>
              <a:gd name="connsiteY13" fmla="*/ 1337526 h 1737108"/>
              <a:gd name="connsiteX14" fmla="*/ 519829 w 2590131"/>
              <a:gd name="connsiteY14" fmla="*/ 1337526 h 1737108"/>
              <a:gd name="connsiteX15" fmla="*/ 0 w 2590131"/>
              <a:gd name="connsiteY15" fmla="*/ 817697 h 1737108"/>
              <a:gd name="connsiteX16" fmla="*/ 0 w 2590131"/>
              <a:gd name="connsiteY16" fmla="*/ 777235 h 1737108"/>
              <a:gd name="connsiteX17" fmla="*/ 519829 w 2590131"/>
              <a:gd name="connsiteY17" fmla="*/ 257406 h 1737108"/>
              <a:gd name="connsiteX18" fmla="*/ 560291 w 2590131"/>
              <a:gd name="connsiteY18" fmla="*/ 257406 h 1737108"/>
              <a:gd name="connsiteX19" fmla="*/ 665055 w 2590131"/>
              <a:gd name="connsiteY19" fmla="*/ 267967 h 1737108"/>
              <a:gd name="connsiteX20" fmla="*/ 760997 w 2590131"/>
              <a:gd name="connsiteY20" fmla="*/ 297749 h 1737108"/>
              <a:gd name="connsiteX21" fmla="*/ 761648 w 2590131"/>
              <a:gd name="connsiteY21" fmla="*/ 278220 h 1737108"/>
              <a:gd name="connsiteX22" fmla="*/ 1331748 w 2590131"/>
              <a:gd name="connsiteY22" fmla="*/ 0 h 1737108"/>
              <a:gd name="connsiteX0-1" fmla="*/ 1331748 w 2590131"/>
              <a:gd name="connsiteY0-2" fmla="*/ 0 h 1737108"/>
              <a:gd name="connsiteX1-3" fmla="*/ 1824329 w 2590131"/>
              <a:gd name="connsiteY1-4" fmla="*/ 269982 h 1737108"/>
              <a:gd name="connsiteX2-5" fmla="*/ 1989086 w 2590131"/>
              <a:gd name="connsiteY2-6" fmla="*/ 1299712 h 1737108"/>
              <a:gd name="connsiteX3-7" fmla="*/ 1981650 w 2590131"/>
              <a:gd name="connsiteY3-8" fmla="*/ 1301669 h 1737108"/>
              <a:gd name="connsiteX4-9" fmla="*/ 1981573 w 2590131"/>
              <a:gd name="connsiteY4-10" fmla="*/ 1302505 h 1737108"/>
              <a:gd name="connsiteX5-11" fmla="*/ 1912938 w 2590131"/>
              <a:gd name="connsiteY5-12" fmla="*/ 1531930 h 1737108"/>
              <a:gd name="connsiteX6-13" fmla="*/ 1486636 w 2590131"/>
              <a:gd name="connsiteY6-14" fmla="*/ 1737108 h 1737108"/>
              <a:gd name="connsiteX7-15" fmla="*/ 1696726 w 2590131"/>
              <a:gd name="connsiteY7-16" fmla="*/ 1399645 h 1737108"/>
              <a:gd name="connsiteX8-17" fmla="*/ 1687689 w 2590131"/>
              <a:gd name="connsiteY8-18" fmla="*/ 1379027 h 1737108"/>
              <a:gd name="connsiteX9-19" fmla="*/ 1676048 w 2590131"/>
              <a:gd name="connsiteY9-20" fmla="*/ 1382090 h 1737108"/>
              <a:gd name="connsiteX10-21" fmla="*/ 847095 w 2590131"/>
              <a:gd name="connsiteY10-22" fmla="*/ 1357865 h 1737108"/>
              <a:gd name="connsiteX11-23" fmla="*/ 765530 w 2590131"/>
              <a:gd name="connsiteY11-24" fmla="*/ 1295103 h 1737108"/>
              <a:gd name="connsiteX12-25" fmla="*/ 762632 w 2590131"/>
              <a:gd name="connsiteY12-26" fmla="*/ 1296676 h 1737108"/>
              <a:gd name="connsiteX13-27" fmla="*/ 560291 w 2590131"/>
              <a:gd name="connsiteY13-28" fmla="*/ 1337526 h 1737108"/>
              <a:gd name="connsiteX14-29" fmla="*/ 519829 w 2590131"/>
              <a:gd name="connsiteY14-30" fmla="*/ 1337526 h 1737108"/>
              <a:gd name="connsiteX15-31" fmla="*/ 0 w 2590131"/>
              <a:gd name="connsiteY15-32" fmla="*/ 817697 h 1737108"/>
              <a:gd name="connsiteX16-33" fmla="*/ 0 w 2590131"/>
              <a:gd name="connsiteY16-34" fmla="*/ 777235 h 1737108"/>
              <a:gd name="connsiteX17-35" fmla="*/ 519829 w 2590131"/>
              <a:gd name="connsiteY17-36" fmla="*/ 257406 h 1737108"/>
              <a:gd name="connsiteX18-37" fmla="*/ 560291 w 2590131"/>
              <a:gd name="connsiteY18-38" fmla="*/ 257406 h 1737108"/>
              <a:gd name="connsiteX19-39" fmla="*/ 665055 w 2590131"/>
              <a:gd name="connsiteY19-40" fmla="*/ 267967 h 1737108"/>
              <a:gd name="connsiteX20-41" fmla="*/ 760997 w 2590131"/>
              <a:gd name="connsiteY20-42" fmla="*/ 297749 h 1737108"/>
              <a:gd name="connsiteX21-43" fmla="*/ 1331748 w 2590131"/>
              <a:gd name="connsiteY21-44" fmla="*/ 0 h 1737108"/>
              <a:gd name="connsiteX0-45" fmla="*/ 1331748 w 2590131"/>
              <a:gd name="connsiteY0-46" fmla="*/ 0 h 1737108"/>
              <a:gd name="connsiteX1-47" fmla="*/ 1824329 w 2590131"/>
              <a:gd name="connsiteY1-48" fmla="*/ 269982 h 1737108"/>
              <a:gd name="connsiteX2-49" fmla="*/ 1989086 w 2590131"/>
              <a:gd name="connsiteY2-50" fmla="*/ 1299712 h 1737108"/>
              <a:gd name="connsiteX3-51" fmla="*/ 1981650 w 2590131"/>
              <a:gd name="connsiteY3-52" fmla="*/ 1301669 h 1737108"/>
              <a:gd name="connsiteX4-53" fmla="*/ 1981573 w 2590131"/>
              <a:gd name="connsiteY4-54" fmla="*/ 1302505 h 1737108"/>
              <a:gd name="connsiteX5-55" fmla="*/ 1912938 w 2590131"/>
              <a:gd name="connsiteY5-56" fmla="*/ 1531930 h 1737108"/>
              <a:gd name="connsiteX6-57" fmla="*/ 1486636 w 2590131"/>
              <a:gd name="connsiteY6-58" fmla="*/ 1737108 h 1737108"/>
              <a:gd name="connsiteX7-59" fmla="*/ 1696726 w 2590131"/>
              <a:gd name="connsiteY7-60" fmla="*/ 1399645 h 1737108"/>
              <a:gd name="connsiteX8-61" fmla="*/ 1687689 w 2590131"/>
              <a:gd name="connsiteY8-62" fmla="*/ 1379027 h 1737108"/>
              <a:gd name="connsiteX9-63" fmla="*/ 1676048 w 2590131"/>
              <a:gd name="connsiteY9-64" fmla="*/ 1382090 h 1737108"/>
              <a:gd name="connsiteX10-65" fmla="*/ 847095 w 2590131"/>
              <a:gd name="connsiteY10-66" fmla="*/ 1357865 h 1737108"/>
              <a:gd name="connsiteX11-67" fmla="*/ 765530 w 2590131"/>
              <a:gd name="connsiteY11-68" fmla="*/ 1295103 h 1737108"/>
              <a:gd name="connsiteX12-69" fmla="*/ 762632 w 2590131"/>
              <a:gd name="connsiteY12-70" fmla="*/ 1296676 h 1737108"/>
              <a:gd name="connsiteX13-71" fmla="*/ 560291 w 2590131"/>
              <a:gd name="connsiteY13-72" fmla="*/ 1337526 h 1737108"/>
              <a:gd name="connsiteX14-73" fmla="*/ 519829 w 2590131"/>
              <a:gd name="connsiteY14-74" fmla="*/ 1337526 h 1737108"/>
              <a:gd name="connsiteX15-75" fmla="*/ 0 w 2590131"/>
              <a:gd name="connsiteY15-76" fmla="*/ 817697 h 1737108"/>
              <a:gd name="connsiteX16-77" fmla="*/ 0 w 2590131"/>
              <a:gd name="connsiteY16-78" fmla="*/ 777235 h 1737108"/>
              <a:gd name="connsiteX17-79" fmla="*/ 519829 w 2590131"/>
              <a:gd name="connsiteY17-80" fmla="*/ 257406 h 1737108"/>
              <a:gd name="connsiteX18-81" fmla="*/ 560291 w 2590131"/>
              <a:gd name="connsiteY18-82" fmla="*/ 257406 h 1737108"/>
              <a:gd name="connsiteX19-83" fmla="*/ 665055 w 2590131"/>
              <a:gd name="connsiteY19-84" fmla="*/ 267967 h 1737108"/>
              <a:gd name="connsiteX20-85" fmla="*/ 760997 w 2590131"/>
              <a:gd name="connsiteY20-86" fmla="*/ 297749 h 1737108"/>
              <a:gd name="connsiteX21-87" fmla="*/ 1331748 w 2590131"/>
              <a:gd name="connsiteY21-88" fmla="*/ 0 h 1737108"/>
              <a:gd name="connsiteX0-89" fmla="*/ 1331748 w 2590131"/>
              <a:gd name="connsiteY0-90" fmla="*/ 3586 h 1740694"/>
              <a:gd name="connsiteX1-91" fmla="*/ 1824329 w 2590131"/>
              <a:gd name="connsiteY1-92" fmla="*/ 273568 h 1740694"/>
              <a:gd name="connsiteX2-93" fmla="*/ 1989086 w 2590131"/>
              <a:gd name="connsiteY2-94" fmla="*/ 1303298 h 1740694"/>
              <a:gd name="connsiteX3-95" fmla="*/ 1981650 w 2590131"/>
              <a:gd name="connsiteY3-96" fmla="*/ 1305255 h 1740694"/>
              <a:gd name="connsiteX4-97" fmla="*/ 1981573 w 2590131"/>
              <a:gd name="connsiteY4-98" fmla="*/ 1306091 h 1740694"/>
              <a:gd name="connsiteX5-99" fmla="*/ 1912938 w 2590131"/>
              <a:gd name="connsiteY5-100" fmla="*/ 1535516 h 1740694"/>
              <a:gd name="connsiteX6-101" fmla="*/ 1486636 w 2590131"/>
              <a:gd name="connsiteY6-102" fmla="*/ 1740694 h 1740694"/>
              <a:gd name="connsiteX7-103" fmla="*/ 1696726 w 2590131"/>
              <a:gd name="connsiteY7-104" fmla="*/ 1403231 h 1740694"/>
              <a:gd name="connsiteX8-105" fmla="*/ 1687689 w 2590131"/>
              <a:gd name="connsiteY8-106" fmla="*/ 1382613 h 1740694"/>
              <a:gd name="connsiteX9-107" fmla="*/ 1676048 w 2590131"/>
              <a:gd name="connsiteY9-108" fmla="*/ 1385676 h 1740694"/>
              <a:gd name="connsiteX10-109" fmla="*/ 847095 w 2590131"/>
              <a:gd name="connsiteY10-110" fmla="*/ 1361451 h 1740694"/>
              <a:gd name="connsiteX11-111" fmla="*/ 765530 w 2590131"/>
              <a:gd name="connsiteY11-112" fmla="*/ 1298689 h 1740694"/>
              <a:gd name="connsiteX12-113" fmla="*/ 762632 w 2590131"/>
              <a:gd name="connsiteY12-114" fmla="*/ 1300262 h 1740694"/>
              <a:gd name="connsiteX13-115" fmla="*/ 560291 w 2590131"/>
              <a:gd name="connsiteY13-116" fmla="*/ 1341112 h 1740694"/>
              <a:gd name="connsiteX14-117" fmla="*/ 519829 w 2590131"/>
              <a:gd name="connsiteY14-118" fmla="*/ 1341112 h 1740694"/>
              <a:gd name="connsiteX15-119" fmla="*/ 0 w 2590131"/>
              <a:gd name="connsiteY15-120" fmla="*/ 821283 h 1740694"/>
              <a:gd name="connsiteX16-121" fmla="*/ 0 w 2590131"/>
              <a:gd name="connsiteY16-122" fmla="*/ 780821 h 1740694"/>
              <a:gd name="connsiteX17-123" fmla="*/ 519829 w 2590131"/>
              <a:gd name="connsiteY17-124" fmla="*/ 260992 h 1740694"/>
              <a:gd name="connsiteX18-125" fmla="*/ 560291 w 2590131"/>
              <a:gd name="connsiteY18-126" fmla="*/ 260992 h 1740694"/>
              <a:gd name="connsiteX19-127" fmla="*/ 665055 w 2590131"/>
              <a:gd name="connsiteY19-128" fmla="*/ 271553 h 1740694"/>
              <a:gd name="connsiteX20-129" fmla="*/ 760997 w 2590131"/>
              <a:gd name="connsiteY20-130" fmla="*/ 301335 h 1740694"/>
              <a:gd name="connsiteX21-131" fmla="*/ 1331748 w 2590131"/>
              <a:gd name="connsiteY21-132" fmla="*/ 3586 h 1740694"/>
              <a:gd name="connsiteX0-133" fmla="*/ 1342153 w 2590131"/>
              <a:gd name="connsiteY0-134" fmla="*/ 0 h 1782197"/>
              <a:gd name="connsiteX1-135" fmla="*/ 1824329 w 2590131"/>
              <a:gd name="connsiteY1-136" fmla="*/ 315071 h 1782197"/>
              <a:gd name="connsiteX2-137" fmla="*/ 1989086 w 2590131"/>
              <a:gd name="connsiteY2-138" fmla="*/ 1344801 h 1782197"/>
              <a:gd name="connsiteX3-139" fmla="*/ 1981650 w 2590131"/>
              <a:gd name="connsiteY3-140" fmla="*/ 1346758 h 1782197"/>
              <a:gd name="connsiteX4-141" fmla="*/ 1981573 w 2590131"/>
              <a:gd name="connsiteY4-142" fmla="*/ 1347594 h 1782197"/>
              <a:gd name="connsiteX5-143" fmla="*/ 1912938 w 2590131"/>
              <a:gd name="connsiteY5-144" fmla="*/ 1577019 h 1782197"/>
              <a:gd name="connsiteX6-145" fmla="*/ 1486636 w 2590131"/>
              <a:gd name="connsiteY6-146" fmla="*/ 1782197 h 1782197"/>
              <a:gd name="connsiteX7-147" fmla="*/ 1696726 w 2590131"/>
              <a:gd name="connsiteY7-148" fmla="*/ 1444734 h 1782197"/>
              <a:gd name="connsiteX8-149" fmla="*/ 1687689 w 2590131"/>
              <a:gd name="connsiteY8-150" fmla="*/ 1424116 h 1782197"/>
              <a:gd name="connsiteX9-151" fmla="*/ 1676048 w 2590131"/>
              <a:gd name="connsiteY9-152" fmla="*/ 1427179 h 1782197"/>
              <a:gd name="connsiteX10-153" fmla="*/ 847095 w 2590131"/>
              <a:gd name="connsiteY10-154" fmla="*/ 1402954 h 1782197"/>
              <a:gd name="connsiteX11-155" fmla="*/ 765530 w 2590131"/>
              <a:gd name="connsiteY11-156" fmla="*/ 1340192 h 1782197"/>
              <a:gd name="connsiteX12-157" fmla="*/ 762632 w 2590131"/>
              <a:gd name="connsiteY12-158" fmla="*/ 1341765 h 1782197"/>
              <a:gd name="connsiteX13-159" fmla="*/ 560291 w 2590131"/>
              <a:gd name="connsiteY13-160" fmla="*/ 1382615 h 1782197"/>
              <a:gd name="connsiteX14-161" fmla="*/ 519829 w 2590131"/>
              <a:gd name="connsiteY14-162" fmla="*/ 1382615 h 1782197"/>
              <a:gd name="connsiteX15-163" fmla="*/ 0 w 2590131"/>
              <a:gd name="connsiteY15-164" fmla="*/ 862786 h 1782197"/>
              <a:gd name="connsiteX16-165" fmla="*/ 0 w 2590131"/>
              <a:gd name="connsiteY16-166" fmla="*/ 822324 h 1782197"/>
              <a:gd name="connsiteX17-167" fmla="*/ 519829 w 2590131"/>
              <a:gd name="connsiteY17-168" fmla="*/ 302495 h 1782197"/>
              <a:gd name="connsiteX18-169" fmla="*/ 560291 w 2590131"/>
              <a:gd name="connsiteY18-170" fmla="*/ 302495 h 1782197"/>
              <a:gd name="connsiteX19-171" fmla="*/ 665055 w 2590131"/>
              <a:gd name="connsiteY19-172" fmla="*/ 313056 h 1782197"/>
              <a:gd name="connsiteX20-173" fmla="*/ 760997 w 2590131"/>
              <a:gd name="connsiteY20-174" fmla="*/ 342838 h 1782197"/>
              <a:gd name="connsiteX21-175" fmla="*/ 1342153 w 2590131"/>
              <a:gd name="connsiteY21-176" fmla="*/ 0 h 1782197"/>
              <a:gd name="connsiteX0-177" fmla="*/ 1342153 w 2590131"/>
              <a:gd name="connsiteY0-178" fmla="*/ 0 h 1782197"/>
              <a:gd name="connsiteX1-179" fmla="*/ 1824329 w 2590131"/>
              <a:gd name="connsiteY1-180" fmla="*/ 315071 h 1782197"/>
              <a:gd name="connsiteX2-181" fmla="*/ 1989086 w 2590131"/>
              <a:gd name="connsiteY2-182" fmla="*/ 1344801 h 1782197"/>
              <a:gd name="connsiteX3-183" fmla="*/ 1981650 w 2590131"/>
              <a:gd name="connsiteY3-184" fmla="*/ 1346758 h 1782197"/>
              <a:gd name="connsiteX4-185" fmla="*/ 1981573 w 2590131"/>
              <a:gd name="connsiteY4-186" fmla="*/ 1347594 h 1782197"/>
              <a:gd name="connsiteX5-187" fmla="*/ 1912938 w 2590131"/>
              <a:gd name="connsiteY5-188" fmla="*/ 1577019 h 1782197"/>
              <a:gd name="connsiteX6-189" fmla="*/ 1486636 w 2590131"/>
              <a:gd name="connsiteY6-190" fmla="*/ 1782197 h 1782197"/>
              <a:gd name="connsiteX7-191" fmla="*/ 1696726 w 2590131"/>
              <a:gd name="connsiteY7-192" fmla="*/ 1444734 h 1782197"/>
              <a:gd name="connsiteX8-193" fmla="*/ 1687689 w 2590131"/>
              <a:gd name="connsiteY8-194" fmla="*/ 1424116 h 1782197"/>
              <a:gd name="connsiteX9-195" fmla="*/ 1676048 w 2590131"/>
              <a:gd name="connsiteY9-196" fmla="*/ 1427179 h 1782197"/>
              <a:gd name="connsiteX10-197" fmla="*/ 847095 w 2590131"/>
              <a:gd name="connsiteY10-198" fmla="*/ 1402954 h 1782197"/>
              <a:gd name="connsiteX11-199" fmla="*/ 765530 w 2590131"/>
              <a:gd name="connsiteY11-200" fmla="*/ 1340192 h 1782197"/>
              <a:gd name="connsiteX12-201" fmla="*/ 762632 w 2590131"/>
              <a:gd name="connsiteY12-202" fmla="*/ 1341765 h 1782197"/>
              <a:gd name="connsiteX13-203" fmla="*/ 560291 w 2590131"/>
              <a:gd name="connsiteY13-204" fmla="*/ 1382615 h 1782197"/>
              <a:gd name="connsiteX14-205" fmla="*/ 519829 w 2590131"/>
              <a:gd name="connsiteY14-206" fmla="*/ 1382615 h 1782197"/>
              <a:gd name="connsiteX15-207" fmla="*/ 0 w 2590131"/>
              <a:gd name="connsiteY15-208" fmla="*/ 862786 h 1782197"/>
              <a:gd name="connsiteX16-209" fmla="*/ 0 w 2590131"/>
              <a:gd name="connsiteY16-210" fmla="*/ 822324 h 1782197"/>
              <a:gd name="connsiteX17-211" fmla="*/ 519829 w 2590131"/>
              <a:gd name="connsiteY17-212" fmla="*/ 302495 h 1782197"/>
              <a:gd name="connsiteX18-213" fmla="*/ 560291 w 2590131"/>
              <a:gd name="connsiteY18-214" fmla="*/ 302495 h 1782197"/>
              <a:gd name="connsiteX19-215" fmla="*/ 665055 w 2590131"/>
              <a:gd name="connsiteY19-216" fmla="*/ 313056 h 1782197"/>
              <a:gd name="connsiteX20-217" fmla="*/ 760997 w 2590131"/>
              <a:gd name="connsiteY20-218" fmla="*/ 342838 h 1782197"/>
              <a:gd name="connsiteX21-219" fmla="*/ 1342153 w 2590131"/>
              <a:gd name="connsiteY21-220" fmla="*/ 0 h 1782197"/>
              <a:gd name="connsiteX0-221" fmla="*/ 1342153 w 2590131"/>
              <a:gd name="connsiteY0-222" fmla="*/ 0 h 1782197"/>
              <a:gd name="connsiteX1-223" fmla="*/ 1824329 w 2590131"/>
              <a:gd name="connsiteY1-224" fmla="*/ 315071 h 1782197"/>
              <a:gd name="connsiteX2-225" fmla="*/ 1989086 w 2590131"/>
              <a:gd name="connsiteY2-226" fmla="*/ 1344801 h 1782197"/>
              <a:gd name="connsiteX3-227" fmla="*/ 1981650 w 2590131"/>
              <a:gd name="connsiteY3-228" fmla="*/ 1346758 h 1782197"/>
              <a:gd name="connsiteX4-229" fmla="*/ 1981573 w 2590131"/>
              <a:gd name="connsiteY4-230" fmla="*/ 1347594 h 1782197"/>
              <a:gd name="connsiteX5-231" fmla="*/ 1912938 w 2590131"/>
              <a:gd name="connsiteY5-232" fmla="*/ 1577019 h 1782197"/>
              <a:gd name="connsiteX6-233" fmla="*/ 1486636 w 2590131"/>
              <a:gd name="connsiteY6-234" fmla="*/ 1782197 h 1782197"/>
              <a:gd name="connsiteX7-235" fmla="*/ 1696726 w 2590131"/>
              <a:gd name="connsiteY7-236" fmla="*/ 1444734 h 1782197"/>
              <a:gd name="connsiteX8-237" fmla="*/ 1687689 w 2590131"/>
              <a:gd name="connsiteY8-238" fmla="*/ 1424116 h 1782197"/>
              <a:gd name="connsiteX9-239" fmla="*/ 1676048 w 2590131"/>
              <a:gd name="connsiteY9-240" fmla="*/ 1427179 h 1782197"/>
              <a:gd name="connsiteX10-241" fmla="*/ 847095 w 2590131"/>
              <a:gd name="connsiteY10-242" fmla="*/ 1402954 h 1782197"/>
              <a:gd name="connsiteX11-243" fmla="*/ 765530 w 2590131"/>
              <a:gd name="connsiteY11-244" fmla="*/ 1340192 h 1782197"/>
              <a:gd name="connsiteX12-245" fmla="*/ 762632 w 2590131"/>
              <a:gd name="connsiteY12-246" fmla="*/ 1341765 h 1782197"/>
              <a:gd name="connsiteX13-247" fmla="*/ 560291 w 2590131"/>
              <a:gd name="connsiteY13-248" fmla="*/ 1382615 h 1782197"/>
              <a:gd name="connsiteX14-249" fmla="*/ 519829 w 2590131"/>
              <a:gd name="connsiteY14-250" fmla="*/ 1382615 h 1782197"/>
              <a:gd name="connsiteX15-251" fmla="*/ 0 w 2590131"/>
              <a:gd name="connsiteY15-252" fmla="*/ 862786 h 1782197"/>
              <a:gd name="connsiteX16-253" fmla="*/ 0 w 2590131"/>
              <a:gd name="connsiteY16-254" fmla="*/ 822324 h 1782197"/>
              <a:gd name="connsiteX17-255" fmla="*/ 519829 w 2590131"/>
              <a:gd name="connsiteY17-256" fmla="*/ 302495 h 1782197"/>
              <a:gd name="connsiteX18-257" fmla="*/ 560291 w 2590131"/>
              <a:gd name="connsiteY18-258" fmla="*/ 302495 h 1782197"/>
              <a:gd name="connsiteX19-259" fmla="*/ 665055 w 2590131"/>
              <a:gd name="connsiteY19-260" fmla="*/ 313056 h 1782197"/>
              <a:gd name="connsiteX20-261" fmla="*/ 760997 w 2590131"/>
              <a:gd name="connsiteY20-262" fmla="*/ 342838 h 1782197"/>
              <a:gd name="connsiteX21-263" fmla="*/ 1342153 w 2590131"/>
              <a:gd name="connsiteY21-264" fmla="*/ 0 h 1782197"/>
              <a:gd name="connsiteX0-265" fmla="*/ 1342153 w 2590131"/>
              <a:gd name="connsiteY0-266" fmla="*/ 0 h 1782197"/>
              <a:gd name="connsiteX1-267" fmla="*/ 1824329 w 2590131"/>
              <a:gd name="connsiteY1-268" fmla="*/ 315071 h 1782197"/>
              <a:gd name="connsiteX2-269" fmla="*/ 1989086 w 2590131"/>
              <a:gd name="connsiteY2-270" fmla="*/ 1344801 h 1782197"/>
              <a:gd name="connsiteX3-271" fmla="*/ 1981650 w 2590131"/>
              <a:gd name="connsiteY3-272" fmla="*/ 1346758 h 1782197"/>
              <a:gd name="connsiteX4-273" fmla="*/ 1981573 w 2590131"/>
              <a:gd name="connsiteY4-274" fmla="*/ 1347594 h 1782197"/>
              <a:gd name="connsiteX5-275" fmla="*/ 1912938 w 2590131"/>
              <a:gd name="connsiteY5-276" fmla="*/ 1577019 h 1782197"/>
              <a:gd name="connsiteX6-277" fmla="*/ 1486636 w 2590131"/>
              <a:gd name="connsiteY6-278" fmla="*/ 1782197 h 1782197"/>
              <a:gd name="connsiteX7-279" fmla="*/ 1696726 w 2590131"/>
              <a:gd name="connsiteY7-280" fmla="*/ 1444734 h 1782197"/>
              <a:gd name="connsiteX8-281" fmla="*/ 1687689 w 2590131"/>
              <a:gd name="connsiteY8-282" fmla="*/ 1424116 h 1782197"/>
              <a:gd name="connsiteX9-283" fmla="*/ 1676048 w 2590131"/>
              <a:gd name="connsiteY9-284" fmla="*/ 1427179 h 1782197"/>
              <a:gd name="connsiteX10-285" fmla="*/ 847095 w 2590131"/>
              <a:gd name="connsiteY10-286" fmla="*/ 1402954 h 1782197"/>
              <a:gd name="connsiteX11-287" fmla="*/ 765530 w 2590131"/>
              <a:gd name="connsiteY11-288" fmla="*/ 1340192 h 1782197"/>
              <a:gd name="connsiteX12-289" fmla="*/ 762632 w 2590131"/>
              <a:gd name="connsiteY12-290" fmla="*/ 1341765 h 1782197"/>
              <a:gd name="connsiteX13-291" fmla="*/ 560291 w 2590131"/>
              <a:gd name="connsiteY13-292" fmla="*/ 1382615 h 1782197"/>
              <a:gd name="connsiteX14-293" fmla="*/ 519829 w 2590131"/>
              <a:gd name="connsiteY14-294" fmla="*/ 1382615 h 1782197"/>
              <a:gd name="connsiteX15-295" fmla="*/ 0 w 2590131"/>
              <a:gd name="connsiteY15-296" fmla="*/ 862786 h 1782197"/>
              <a:gd name="connsiteX16-297" fmla="*/ 0 w 2590131"/>
              <a:gd name="connsiteY16-298" fmla="*/ 822324 h 1782197"/>
              <a:gd name="connsiteX17-299" fmla="*/ 519829 w 2590131"/>
              <a:gd name="connsiteY17-300" fmla="*/ 302495 h 1782197"/>
              <a:gd name="connsiteX18-301" fmla="*/ 560291 w 2590131"/>
              <a:gd name="connsiteY18-302" fmla="*/ 302495 h 1782197"/>
              <a:gd name="connsiteX19-303" fmla="*/ 665055 w 2590131"/>
              <a:gd name="connsiteY19-304" fmla="*/ 313056 h 1782197"/>
              <a:gd name="connsiteX20-305" fmla="*/ 760997 w 2590131"/>
              <a:gd name="connsiteY20-306" fmla="*/ 342838 h 1782197"/>
              <a:gd name="connsiteX21-307" fmla="*/ 1342153 w 2590131"/>
              <a:gd name="connsiteY21-308" fmla="*/ 0 h 1782197"/>
              <a:gd name="connsiteX0-309" fmla="*/ 1286659 w 2590131"/>
              <a:gd name="connsiteY0-310" fmla="*/ 1 h 1750983"/>
              <a:gd name="connsiteX1-311" fmla="*/ 1824329 w 2590131"/>
              <a:gd name="connsiteY1-312" fmla="*/ 283857 h 1750983"/>
              <a:gd name="connsiteX2-313" fmla="*/ 1989086 w 2590131"/>
              <a:gd name="connsiteY2-314" fmla="*/ 1313587 h 1750983"/>
              <a:gd name="connsiteX3-315" fmla="*/ 1981650 w 2590131"/>
              <a:gd name="connsiteY3-316" fmla="*/ 1315544 h 1750983"/>
              <a:gd name="connsiteX4-317" fmla="*/ 1981573 w 2590131"/>
              <a:gd name="connsiteY4-318" fmla="*/ 1316380 h 1750983"/>
              <a:gd name="connsiteX5-319" fmla="*/ 1912938 w 2590131"/>
              <a:gd name="connsiteY5-320" fmla="*/ 1545805 h 1750983"/>
              <a:gd name="connsiteX6-321" fmla="*/ 1486636 w 2590131"/>
              <a:gd name="connsiteY6-322" fmla="*/ 1750983 h 1750983"/>
              <a:gd name="connsiteX7-323" fmla="*/ 1696726 w 2590131"/>
              <a:gd name="connsiteY7-324" fmla="*/ 1413520 h 1750983"/>
              <a:gd name="connsiteX8-325" fmla="*/ 1687689 w 2590131"/>
              <a:gd name="connsiteY8-326" fmla="*/ 1392902 h 1750983"/>
              <a:gd name="connsiteX9-327" fmla="*/ 1676048 w 2590131"/>
              <a:gd name="connsiteY9-328" fmla="*/ 1395965 h 1750983"/>
              <a:gd name="connsiteX10-329" fmla="*/ 847095 w 2590131"/>
              <a:gd name="connsiteY10-330" fmla="*/ 1371740 h 1750983"/>
              <a:gd name="connsiteX11-331" fmla="*/ 765530 w 2590131"/>
              <a:gd name="connsiteY11-332" fmla="*/ 1308978 h 1750983"/>
              <a:gd name="connsiteX12-333" fmla="*/ 762632 w 2590131"/>
              <a:gd name="connsiteY12-334" fmla="*/ 1310551 h 1750983"/>
              <a:gd name="connsiteX13-335" fmla="*/ 560291 w 2590131"/>
              <a:gd name="connsiteY13-336" fmla="*/ 1351401 h 1750983"/>
              <a:gd name="connsiteX14-337" fmla="*/ 519829 w 2590131"/>
              <a:gd name="connsiteY14-338" fmla="*/ 1351401 h 1750983"/>
              <a:gd name="connsiteX15-339" fmla="*/ 0 w 2590131"/>
              <a:gd name="connsiteY15-340" fmla="*/ 831572 h 1750983"/>
              <a:gd name="connsiteX16-341" fmla="*/ 0 w 2590131"/>
              <a:gd name="connsiteY16-342" fmla="*/ 791110 h 1750983"/>
              <a:gd name="connsiteX17-343" fmla="*/ 519829 w 2590131"/>
              <a:gd name="connsiteY17-344" fmla="*/ 271281 h 1750983"/>
              <a:gd name="connsiteX18-345" fmla="*/ 560291 w 2590131"/>
              <a:gd name="connsiteY18-346" fmla="*/ 271281 h 1750983"/>
              <a:gd name="connsiteX19-347" fmla="*/ 665055 w 2590131"/>
              <a:gd name="connsiteY19-348" fmla="*/ 281842 h 1750983"/>
              <a:gd name="connsiteX20-349" fmla="*/ 760997 w 2590131"/>
              <a:gd name="connsiteY20-350" fmla="*/ 311624 h 1750983"/>
              <a:gd name="connsiteX21-351" fmla="*/ 1286659 w 2590131"/>
              <a:gd name="connsiteY21-352" fmla="*/ 1 h 1750983"/>
              <a:gd name="connsiteX0-353" fmla="*/ 1286659 w 2590131"/>
              <a:gd name="connsiteY0-354" fmla="*/ 1 h 1760911"/>
              <a:gd name="connsiteX1-355" fmla="*/ 1824329 w 2590131"/>
              <a:gd name="connsiteY1-356" fmla="*/ 283857 h 1760911"/>
              <a:gd name="connsiteX2-357" fmla="*/ 1989086 w 2590131"/>
              <a:gd name="connsiteY2-358" fmla="*/ 1313587 h 1760911"/>
              <a:gd name="connsiteX3-359" fmla="*/ 1981650 w 2590131"/>
              <a:gd name="connsiteY3-360" fmla="*/ 1315544 h 1760911"/>
              <a:gd name="connsiteX4-361" fmla="*/ 1981573 w 2590131"/>
              <a:gd name="connsiteY4-362" fmla="*/ 1316380 h 1760911"/>
              <a:gd name="connsiteX5-363" fmla="*/ 1912938 w 2590131"/>
              <a:gd name="connsiteY5-364" fmla="*/ 1545805 h 1760911"/>
              <a:gd name="connsiteX6-365" fmla="*/ 1517453 w 2590131"/>
              <a:gd name="connsiteY6-366" fmla="*/ 1760911 h 1760911"/>
              <a:gd name="connsiteX7-367" fmla="*/ 1696726 w 2590131"/>
              <a:gd name="connsiteY7-368" fmla="*/ 1413520 h 1760911"/>
              <a:gd name="connsiteX8-369" fmla="*/ 1687689 w 2590131"/>
              <a:gd name="connsiteY8-370" fmla="*/ 1392902 h 1760911"/>
              <a:gd name="connsiteX9-371" fmla="*/ 1676048 w 2590131"/>
              <a:gd name="connsiteY9-372" fmla="*/ 1395965 h 1760911"/>
              <a:gd name="connsiteX10-373" fmla="*/ 847095 w 2590131"/>
              <a:gd name="connsiteY10-374" fmla="*/ 1371740 h 1760911"/>
              <a:gd name="connsiteX11-375" fmla="*/ 765530 w 2590131"/>
              <a:gd name="connsiteY11-376" fmla="*/ 1308978 h 1760911"/>
              <a:gd name="connsiteX12-377" fmla="*/ 762632 w 2590131"/>
              <a:gd name="connsiteY12-378" fmla="*/ 1310551 h 1760911"/>
              <a:gd name="connsiteX13-379" fmla="*/ 560291 w 2590131"/>
              <a:gd name="connsiteY13-380" fmla="*/ 1351401 h 1760911"/>
              <a:gd name="connsiteX14-381" fmla="*/ 519829 w 2590131"/>
              <a:gd name="connsiteY14-382" fmla="*/ 1351401 h 1760911"/>
              <a:gd name="connsiteX15-383" fmla="*/ 0 w 2590131"/>
              <a:gd name="connsiteY15-384" fmla="*/ 831572 h 1760911"/>
              <a:gd name="connsiteX16-385" fmla="*/ 0 w 2590131"/>
              <a:gd name="connsiteY16-386" fmla="*/ 791110 h 1760911"/>
              <a:gd name="connsiteX17-387" fmla="*/ 519829 w 2590131"/>
              <a:gd name="connsiteY17-388" fmla="*/ 271281 h 1760911"/>
              <a:gd name="connsiteX18-389" fmla="*/ 560291 w 2590131"/>
              <a:gd name="connsiteY18-390" fmla="*/ 271281 h 1760911"/>
              <a:gd name="connsiteX19-391" fmla="*/ 665055 w 2590131"/>
              <a:gd name="connsiteY19-392" fmla="*/ 281842 h 1760911"/>
              <a:gd name="connsiteX20-393" fmla="*/ 760997 w 2590131"/>
              <a:gd name="connsiteY20-394" fmla="*/ 311624 h 1760911"/>
              <a:gd name="connsiteX21-395" fmla="*/ 1286659 w 2590131"/>
              <a:gd name="connsiteY21-396" fmla="*/ 1 h 1760911"/>
              <a:gd name="connsiteX0-397" fmla="*/ 1286659 w 2590131"/>
              <a:gd name="connsiteY0-398" fmla="*/ 1 h 1760911"/>
              <a:gd name="connsiteX1-399" fmla="*/ 1824329 w 2590131"/>
              <a:gd name="connsiteY1-400" fmla="*/ 283857 h 1760911"/>
              <a:gd name="connsiteX2-401" fmla="*/ 1989086 w 2590131"/>
              <a:gd name="connsiteY2-402" fmla="*/ 1313587 h 1760911"/>
              <a:gd name="connsiteX3-403" fmla="*/ 1981650 w 2590131"/>
              <a:gd name="connsiteY3-404" fmla="*/ 1315544 h 1760911"/>
              <a:gd name="connsiteX4-405" fmla="*/ 1981573 w 2590131"/>
              <a:gd name="connsiteY4-406" fmla="*/ 1316380 h 1760911"/>
              <a:gd name="connsiteX5-407" fmla="*/ 1912938 w 2590131"/>
              <a:gd name="connsiteY5-408" fmla="*/ 1545805 h 1760911"/>
              <a:gd name="connsiteX6-409" fmla="*/ 1517453 w 2590131"/>
              <a:gd name="connsiteY6-410" fmla="*/ 1760911 h 1760911"/>
              <a:gd name="connsiteX7-411" fmla="*/ 1696726 w 2590131"/>
              <a:gd name="connsiteY7-412" fmla="*/ 1413520 h 1760911"/>
              <a:gd name="connsiteX8-413" fmla="*/ 1687689 w 2590131"/>
              <a:gd name="connsiteY8-414" fmla="*/ 1392902 h 1760911"/>
              <a:gd name="connsiteX9-415" fmla="*/ 1676048 w 2590131"/>
              <a:gd name="connsiteY9-416" fmla="*/ 1395965 h 1760911"/>
              <a:gd name="connsiteX10-417" fmla="*/ 847095 w 2590131"/>
              <a:gd name="connsiteY10-418" fmla="*/ 1371740 h 1760911"/>
              <a:gd name="connsiteX11-419" fmla="*/ 765530 w 2590131"/>
              <a:gd name="connsiteY11-420" fmla="*/ 1308978 h 1760911"/>
              <a:gd name="connsiteX12-421" fmla="*/ 762632 w 2590131"/>
              <a:gd name="connsiteY12-422" fmla="*/ 1310551 h 1760911"/>
              <a:gd name="connsiteX13-423" fmla="*/ 560291 w 2590131"/>
              <a:gd name="connsiteY13-424" fmla="*/ 1351401 h 1760911"/>
              <a:gd name="connsiteX14-425" fmla="*/ 519829 w 2590131"/>
              <a:gd name="connsiteY14-426" fmla="*/ 1351401 h 1760911"/>
              <a:gd name="connsiteX15-427" fmla="*/ 0 w 2590131"/>
              <a:gd name="connsiteY15-428" fmla="*/ 831572 h 1760911"/>
              <a:gd name="connsiteX16-429" fmla="*/ 0 w 2590131"/>
              <a:gd name="connsiteY16-430" fmla="*/ 791110 h 1760911"/>
              <a:gd name="connsiteX17-431" fmla="*/ 519829 w 2590131"/>
              <a:gd name="connsiteY17-432" fmla="*/ 271281 h 1760911"/>
              <a:gd name="connsiteX18-433" fmla="*/ 560291 w 2590131"/>
              <a:gd name="connsiteY18-434" fmla="*/ 271281 h 1760911"/>
              <a:gd name="connsiteX19-435" fmla="*/ 665055 w 2590131"/>
              <a:gd name="connsiteY19-436" fmla="*/ 281842 h 1760911"/>
              <a:gd name="connsiteX20-437" fmla="*/ 760997 w 2590131"/>
              <a:gd name="connsiteY20-438" fmla="*/ 311624 h 1760911"/>
              <a:gd name="connsiteX21-439" fmla="*/ 1286659 w 2590131"/>
              <a:gd name="connsiteY21-440" fmla="*/ 1 h 1760911"/>
              <a:gd name="connsiteX0-441" fmla="*/ 1286659 w 2590131"/>
              <a:gd name="connsiteY0-442" fmla="*/ 1 h 1760911"/>
              <a:gd name="connsiteX1-443" fmla="*/ 1824329 w 2590131"/>
              <a:gd name="connsiteY1-444" fmla="*/ 283857 h 1760911"/>
              <a:gd name="connsiteX2-445" fmla="*/ 1989086 w 2590131"/>
              <a:gd name="connsiteY2-446" fmla="*/ 1313587 h 1760911"/>
              <a:gd name="connsiteX3-447" fmla="*/ 1981650 w 2590131"/>
              <a:gd name="connsiteY3-448" fmla="*/ 1315544 h 1760911"/>
              <a:gd name="connsiteX4-449" fmla="*/ 1981573 w 2590131"/>
              <a:gd name="connsiteY4-450" fmla="*/ 1316380 h 1760911"/>
              <a:gd name="connsiteX5-451" fmla="*/ 1912938 w 2590131"/>
              <a:gd name="connsiteY5-452" fmla="*/ 1545805 h 1760911"/>
              <a:gd name="connsiteX6-453" fmla="*/ 1517453 w 2590131"/>
              <a:gd name="connsiteY6-454" fmla="*/ 1760911 h 1760911"/>
              <a:gd name="connsiteX7-455" fmla="*/ 1696726 w 2590131"/>
              <a:gd name="connsiteY7-456" fmla="*/ 1413520 h 1760911"/>
              <a:gd name="connsiteX8-457" fmla="*/ 1687689 w 2590131"/>
              <a:gd name="connsiteY8-458" fmla="*/ 1392902 h 1760911"/>
              <a:gd name="connsiteX9-459" fmla="*/ 1676048 w 2590131"/>
              <a:gd name="connsiteY9-460" fmla="*/ 1395965 h 1760911"/>
              <a:gd name="connsiteX10-461" fmla="*/ 847095 w 2590131"/>
              <a:gd name="connsiteY10-462" fmla="*/ 1371740 h 1760911"/>
              <a:gd name="connsiteX11-463" fmla="*/ 765530 w 2590131"/>
              <a:gd name="connsiteY11-464" fmla="*/ 1308978 h 1760911"/>
              <a:gd name="connsiteX12-465" fmla="*/ 762632 w 2590131"/>
              <a:gd name="connsiteY12-466" fmla="*/ 1310551 h 1760911"/>
              <a:gd name="connsiteX13-467" fmla="*/ 560291 w 2590131"/>
              <a:gd name="connsiteY13-468" fmla="*/ 1351401 h 1760911"/>
              <a:gd name="connsiteX14-469" fmla="*/ 519829 w 2590131"/>
              <a:gd name="connsiteY14-470" fmla="*/ 1351401 h 1760911"/>
              <a:gd name="connsiteX15-471" fmla="*/ 0 w 2590131"/>
              <a:gd name="connsiteY15-472" fmla="*/ 831572 h 1760911"/>
              <a:gd name="connsiteX16-473" fmla="*/ 0 w 2590131"/>
              <a:gd name="connsiteY16-474" fmla="*/ 791110 h 1760911"/>
              <a:gd name="connsiteX17-475" fmla="*/ 519829 w 2590131"/>
              <a:gd name="connsiteY17-476" fmla="*/ 271281 h 1760911"/>
              <a:gd name="connsiteX18-477" fmla="*/ 560291 w 2590131"/>
              <a:gd name="connsiteY18-478" fmla="*/ 271281 h 1760911"/>
              <a:gd name="connsiteX19-479" fmla="*/ 665055 w 2590131"/>
              <a:gd name="connsiteY19-480" fmla="*/ 281842 h 1760911"/>
              <a:gd name="connsiteX20-481" fmla="*/ 760997 w 2590131"/>
              <a:gd name="connsiteY20-482" fmla="*/ 311624 h 1760911"/>
              <a:gd name="connsiteX21-483" fmla="*/ 1286659 w 2590131"/>
              <a:gd name="connsiteY21-484" fmla="*/ 1 h 1760911"/>
              <a:gd name="connsiteX0-485" fmla="*/ 1286659 w 2590131"/>
              <a:gd name="connsiteY0-486" fmla="*/ 1 h 1760911"/>
              <a:gd name="connsiteX1-487" fmla="*/ 1824329 w 2590131"/>
              <a:gd name="connsiteY1-488" fmla="*/ 283857 h 1760911"/>
              <a:gd name="connsiteX2-489" fmla="*/ 1989086 w 2590131"/>
              <a:gd name="connsiteY2-490" fmla="*/ 1313587 h 1760911"/>
              <a:gd name="connsiteX3-491" fmla="*/ 1981650 w 2590131"/>
              <a:gd name="connsiteY3-492" fmla="*/ 1315544 h 1760911"/>
              <a:gd name="connsiteX4-493" fmla="*/ 1981573 w 2590131"/>
              <a:gd name="connsiteY4-494" fmla="*/ 1316380 h 1760911"/>
              <a:gd name="connsiteX5-495" fmla="*/ 1912938 w 2590131"/>
              <a:gd name="connsiteY5-496" fmla="*/ 1545805 h 1760911"/>
              <a:gd name="connsiteX6-497" fmla="*/ 1517453 w 2590131"/>
              <a:gd name="connsiteY6-498" fmla="*/ 1760911 h 1760911"/>
              <a:gd name="connsiteX7-499" fmla="*/ 1696726 w 2590131"/>
              <a:gd name="connsiteY7-500" fmla="*/ 1413520 h 1760911"/>
              <a:gd name="connsiteX8-501" fmla="*/ 1687689 w 2590131"/>
              <a:gd name="connsiteY8-502" fmla="*/ 1392902 h 1760911"/>
              <a:gd name="connsiteX9-503" fmla="*/ 1676048 w 2590131"/>
              <a:gd name="connsiteY9-504" fmla="*/ 1395965 h 1760911"/>
              <a:gd name="connsiteX10-505" fmla="*/ 854235 w 2590131"/>
              <a:gd name="connsiteY10-506" fmla="*/ 1368430 h 1760911"/>
              <a:gd name="connsiteX11-507" fmla="*/ 765530 w 2590131"/>
              <a:gd name="connsiteY11-508" fmla="*/ 1308978 h 1760911"/>
              <a:gd name="connsiteX12-509" fmla="*/ 762632 w 2590131"/>
              <a:gd name="connsiteY12-510" fmla="*/ 1310551 h 1760911"/>
              <a:gd name="connsiteX13-511" fmla="*/ 560291 w 2590131"/>
              <a:gd name="connsiteY13-512" fmla="*/ 1351401 h 1760911"/>
              <a:gd name="connsiteX14-513" fmla="*/ 519829 w 2590131"/>
              <a:gd name="connsiteY14-514" fmla="*/ 1351401 h 1760911"/>
              <a:gd name="connsiteX15-515" fmla="*/ 0 w 2590131"/>
              <a:gd name="connsiteY15-516" fmla="*/ 831572 h 1760911"/>
              <a:gd name="connsiteX16-517" fmla="*/ 0 w 2590131"/>
              <a:gd name="connsiteY16-518" fmla="*/ 791110 h 1760911"/>
              <a:gd name="connsiteX17-519" fmla="*/ 519829 w 2590131"/>
              <a:gd name="connsiteY17-520" fmla="*/ 271281 h 1760911"/>
              <a:gd name="connsiteX18-521" fmla="*/ 560291 w 2590131"/>
              <a:gd name="connsiteY18-522" fmla="*/ 271281 h 1760911"/>
              <a:gd name="connsiteX19-523" fmla="*/ 665055 w 2590131"/>
              <a:gd name="connsiteY19-524" fmla="*/ 281842 h 1760911"/>
              <a:gd name="connsiteX20-525" fmla="*/ 760997 w 2590131"/>
              <a:gd name="connsiteY20-526" fmla="*/ 311624 h 1760911"/>
              <a:gd name="connsiteX21-527" fmla="*/ 1286659 w 2590131"/>
              <a:gd name="connsiteY21-528" fmla="*/ 1 h 1760911"/>
              <a:gd name="connsiteX0-529" fmla="*/ 1279519 w 2590131"/>
              <a:gd name="connsiteY0-530" fmla="*/ 1 h 1717890"/>
              <a:gd name="connsiteX1-531" fmla="*/ 1824329 w 2590131"/>
              <a:gd name="connsiteY1-532" fmla="*/ 240836 h 1717890"/>
              <a:gd name="connsiteX2-533" fmla="*/ 1989086 w 2590131"/>
              <a:gd name="connsiteY2-534" fmla="*/ 1270566 h 1717890"/>
              <a:gd name="connsiteX3-535" fmla="*/ 1981650 w 2590131"/>
              <a:gd name="connsiteY3-536" fmla="*/ 1272523 h 1717890"/>
              <a:gd name="connsiteX4-537" fmla="*/ 1981573 w 2590131"/>
              <a:gd name="connsiteY4-538" fmla="*/ 1273359 h 1717890"/>
              <a:gd name="connsiteX5-539" fmla="*/ 1912938 w 2590131"/>
              <a:gd name="connsiteY5-540" fmla="*/ 1502784 h 1717890"/>
              <a:gd name="connsiteX6-541" fmla="*/ 1517453 w 2590131"/>
              <a:gd name="connsiteY6-542" fmla="*/ 1717890 h 1717890"/>
              <a:gd name="connsiteX7-543" fmla="*/ 1696726 w 2590131"/>
              <a:gd name="connsiteY7-544" fmla="*/ 1370499 h 1717890"/>
              <a:gd name="connsiteX8-545" fmla="*/ 1687689 w 2590131"/>
              <a:gd name="connsiteY8-546" fmla="*/ 1349881 h 1717890"/>
              <a:gd name="connsiteX9-547" fmla="*/ 1676048 w 2590131"/>
              <a:gd name="connsiteY9-548" fmla="*/ 1352944 h 1717890"/>
              <a:gd name="connsiteX10-549" fmla="*/ 854235 w 2590131"/>
              <a:gd name="connsiteY10-550" fmla="*/ 1325409 h 1717890"/>
              <a:gd name="connsiteX11-551" fmla="*/ 765530 w 2590131"/>
              <a:gd name="connsiteY11-552" fmla="*/ 1265957 h 1717890"/>
              <a:gd name="connsiteX12-553" fmla="*/ 762632 w 2590131"/>
              <a:gd name="connsiteY12-554" fmla="*/ 1267530 h 1717890"/>
              <a:gd name="connsiteX13-555" fmla="*/ 560291 w 2590131"/>
              <a:gd name="connsiteY13-556" fmla="*/ 1308380 h 1717890"/>
              <a:gd name="connsiteX14-557" fmla="*/ 519829 w 2590131"/>
              <a:gd name="connsiteY14-558" fmla="*/ 1308380 h 1717890"/>
              <a:gd name="connsiteX15-559" fmla="*/ 0 w 2590131"/>
              <a:gd name="connsiteY15-560" fmla="*/ 788551 h 1717890"/>
              <a:gd name="connsiteX16-561" fmla="*/ 0 w 2590131"/>
              <a:gd name="connsiteY16-562" fmla="*/ 748089 h 1717890"/>
              <a:gd name="connsiteX17-563" fmla="*/ 519829 w 2590131"/>
              <a:gd name="connsiteY17-564" fmla="*/ 228260 h 1717890"/>
              <a:gd name="connsiteX18-565" fmla="*/ 560291 w 2590131"/>
              <a:gd name="connsiteY18-566" fmla="*/ 228260 h 1717890"/>
              <a:gd name="connsiteX19-567" fmla="*/ 665055 w 2590131"/>
              <a:gd name="connsiteY19-568" fmla="*/ 238821 h 1717890"/>
              <a:gd name="connsiteX20-569" fmla="*/ 760997 w 2590131"/>
              <a:gd name="connsiteY20-570" fmla="*/ 268603 h 1717890"/>
              <a:gd name="connsiteX21-571" fmla="*/ 1279519 w 2590131"/>
              <a:gd name="connsiteY21-572" fmla="*/ 1 h 1717890"/>
              <a:gd name="connsiteX0-573" fmla="*/ 1308079 w 2590131"/>
              <a:gd name="connsiteY0-574" fmla="*/ 1 h 1711271"/>
              <a:gd name="connsiteX1-575" fmla="*/ 1824329 w 2590131"/>
              <a:gd name="connsiteY1-576" fmla="*/ 234217 h 1711271"/>
              <a:gd name="connsiteX2-577" fmla="*/ 1989086 w 2590131"/>
              <a:gd name="connsiteY2-578" fmla="*/ 1263947 h 1711271"/>
              <a:gd name="connsiteX3-579" fmla="*/ 1981650 w 2590131"/>
              <a:gd name="connsiteY3-580" fmla="*/ 1265904 h 1711271"/>
              <a:gd name="connsiteX4-581" fmla="*/ 1981573 w 2590131"/>
              <a:gd name="connsiteY4-582" fmla="*/ 1266740 h 1711271"/>
              <a:gd name="connsiteX5-583" fmla="*/ 1912938 w 2590131"/>
              <a:gd name="connsiteY5-584" fmla="*/ 1496165 h 1711271"/>
              <a:gd name="connsiteX6-585" fmla="*/ 1517453 w 2590131"/>
              <a:gd name="connsiteY6-586" fmla="*/ 1711271 h 1711271"/>
              <a:gd name="connsiteX7-587" fmla="*/ 1696726 w 2590131"/>
              <a:gd name="connsiteY7-588" fmla="*/ 1363880 h 1711271"/>
              <a:gd name="connsiteX8-589" fmla="*/ 1687689 w 2590131"/>
              <a:gd name="connsiteY8-590" fmla="*/ 1343262 h 1711271"/>
              <a:gd name="connsiteX9-591" fmla="*/ 1676048 w 2590131"/>
              <a:gd name="connsiteY9-592" fmla="*/ 1346325 h 1711271"/>
              <a:gd name="connsiteX10-593" fmla="*/ 854235 w 2590131"/>
              <a:gd name="connsiteY10-594" fmla="*/ 1318790 h 1711271"/>
              <a:gd name="connsiteX11-595" fmla="*/ 765530 w 2590131"/>
              <a:gd name="connsiteY11-596" fmla="*/ 1259338 h 1711271"/>
              <a:gd name="connsiteX12-597" fmla="*/ 762632 w 2590131"/>
              <a:gd name="connsiteY12-598" fmla="*/ 1260911 h 1711271"/>
              <a:gd name="connsiteX13-599" fmla="*/ 560291 w 2590131"/>
              <a:gd name="connsiteY13-600" fmla="*/ 1301761 h 1711271"/>
              <a:gd name="connsiteX14-601" fmla="*/ 519829 w 2590131"/>
              <a:gd name="connsiteY14-602" fmla="*/ 1301761 h 1711271"/>
              <a:gd name="connsiteX15-603" fmla="*/ 0 w 2590131"/>
              <a:gd name="connsiteY15-604" fmla="*/ 781932 h 1711271"/>
              <a:gd name="connsiteX16-605" fmla="*/ 0 w 2590131"/>
              <a:gd name="connsiteY16-606" fmla="*/ 741470 h 1711271"/>
              <a:gd name="connsiteX17-607" fmla="*/ 519829 w 2590131"/>
              <a:gd name="connsiteY17-608" fmla="*/ 221641 h 1711271"/>
              <a:gd name="connsiteX18-609" fmla="*/ 560291 w 2590131"/>
              <a:gd name="connsiteY18-610" fmla="*/ 221641 h 1711271"/>
              <a:gd name="connsiteX19-611" fmla="*/ 665055 w 2590131"/>
              <a:gd name="connsiteY19-612" fmla="*/ 232202 h 1711271"/>
              <a:gd name="connsiteX20-613" fmla="*/ 760997 w 2590131"/>
              <a:gd name="connsiteY20-614" fmla="*/ 261984 h 1711271"/>
              <a:gd name="connsiteX21-615" fmla="*/ 1308079 w 2590131"/>
              <a:gd name="connsiteY21-616" fmla="*/ 1 h 17112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2590131" h="1711271">
                <a:moveTo>
                  <a:pt x="1308079" y="1"/>
                </a:moveTo>
                <a:cubicBezTo>
                  <a:pt x="1566396" y="-107"/>
                  <a:pt x="1752248" y="158703"/>
                  <a:pt x="1824329" y="234217"/>
                </a:cubicBezTo>
                <a:cubicBezTo>
                  <a:pt x="2958405" y="74951"/>
                  <a:pt x="2675572" y="1414975"/>
                  <a:pt x="1989086" y="1263947"/>
                </a:cubicBezTo>
                <a:lnTo>
                  <a:pt x="1981650" y="1265904"/>
                </a:lnTo>
                <a:cubicBezTo>
                  <a:pt x="1981624" y="1266183"/>
                  <a:pt x="1981599" y="1266461"/>
                  <a:pt x="1981573" y="1266740"/>
                </a:cubicBezTo>
                <a:cubicBezTo>
                  <a:pt x="1969032" y="1345227"/>
                  <a:pt x="1945334" y="1429962"/>
                  <a:pt x="1912938" y="1496165"/>
                </a:cubicBezTo>
                <a:cubicBezTo>
                  <a:pt x="1870183" y="1579875"/>
                  <a:pt x="1838329" y="1707330"/>
                  <a:pt x="1517453" y="1711271"/>
                </a:cubicBezTo>
                <a:cubicBezTo>
                  <a:pt x="1626176" y="1677603"/>
                  <a:pt x="1749492" y="1546894"/>
                  <a:pt x="1696726" y="1363880"/>
                </a:cubicBezTo>
                <a:lnTo>
                  <a:pt x="1687689" y="1343262"/>
                </a:lnTo>
                <a:lnTo>
                  <a:pt x="1676048" y="1346325"/>
                </a:lnTo>
                <a:cubicBezTo>
                  <a:pt x="1501091" y="1409580"/>
                  <a:pt x="1382653" y="1608349"/>
                  <a:pt x="854235" y="1318790"/>
                </a:cubicBezTo>
                <a:lnTo>
                  <a:pt x="765530" y="1259338"/>
                </a:lnTo>
                <a:lnTo>
                  <a:pt x="762632" y="1260911"/>
                </a:lnTo>
                <a:cubicBezTo>
                  <a:pt x="700440" y="1287215"/>
                  <a:pt x="632064" y="1301761"/>
                  <a:pt x="560291" y="1301761"/>
                </a:cubicBezTo>
                <a:lnTo>
                  <a:pt x="519829" y="1301761"/>
                </a:lnTo>
                <a:cubicBezTo>
                  <a:pt x="232735" y="1301761"/>
                  <a:pt x="0" y="1069026"/>
                  <a:pt x="0" y="781932"/>
                </a:cubicBezTo>
                <a:lnTo>
                  <a:pt x="0" y="741470"/>
                </a:lnTo>
                <a:cubicBezTo>
                  <a:pt x="0" y="454376"/>
                  <a:pt x="232735" y="221641"/>
                  <a:pt x="519829" y="221641"/>
                </a:cubicBezTo>
                <a:lnTo>
                  <a:pt x="560291" y="221641"/>
                </a:lnTo>
                <a:cubicBezTo>
                  <a:pt x="596178" y="221641"/>
                  <a:pt x="631215" y="225278"/>
                  <a:pt x="665055" y="232202"/>
                </a:cubicBezTo>
                <a:lnTo>
                  <a:pt x="760997" y="261984"/>
                </a:lnTo>
                <a:cubicBezTo>
                  <a:pt x="873847" y="209808"/>
                  <a:pt x="1049762" y="109"/>
                  <a:pt x="1308079" y="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latin typeface="+mn-ea"/>
              </a:rPr>
              <a:t>我国用这种方式比较少</a:t>
            </a:r>
          </a:p>
        </p:txBody>
      </p:sp>
      <p:pic>
        <p:nvPicPr>
          <p:cNvPr id="10" name="Picture 21" descr="H:\SCUT_logo\scut_new_logo2 [转换].png"/>
          <p:cNvPicPr>
            <a:picLocks noChangeAspect="1" noChangeArrowheads="1"/>
          </p:cNvPicPr>
          <p:nvPr/>
        </p:nvPicPr>
        <p:blipFill>
          <a:blip r:embed="rId6"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3" name="Picture 2" descr="华工校景-03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extBox 15"/>
          <p:cNvSpPr txBox="1"/>
          <p:nvPr/>
        </p:nvSpPr>
        <p:spPr>
          <a:xfrm>
            <a:off x="287524" y="815391"/>
            <a:ext cx="8568952" cy="3970318"/>
          </a:xfrm>
          <a:prstGeom prst="rect">
            <a:avLst/>
          </a:prstGeom>
          <a:noFill/>
        </p:spPr>
        <p:txBody>
          <a:bodyPr wrap="square" rtlCol="0">
            <a:spAutoFit/>
          </a:bodyPr>
          <a:lstStyle/>
          <a:p>
            <a:r>
              <a:rPr lang="zh-CN" altLang="zh-CN" sz="2800" dirty="0">
                <a:latin typeface="华文中宋" panose="02010600040101010101" pitchFamily="2" charset="-122"/>
                <a:ea typeface="华文中宋" panose="02010600040101010101" pitchFamily="2" charset="-122"/>
              </a:rPr>
              <a:t>为什么我国不用宪法解释方式来发展宪法呢？</a:t>
            </a:r>
            <a:endParaRPr lang="en-US" altLang="zh-CN" sz="2800" dirty="0">
              <a:latin typeface="华文中宋" panose="02010600040101010101" pitchFamily="2" charset="-122"/>
              <a:ea typeface="华文中宋" panose="02010600040101010101" pitchFamily="2"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一方面，宪法解释程序不健全。</a:t>
            </a:r>
            <a:r>
              <a:rPr lang="zh-CN" altLang="en-US" sz="2800" dirty="0">
                <a:latin typeface="仿宋" panose="02010609060101010101" pitchFamily="49" charset="-122"/>
                <a:ea typeface="仿宋" panose="02010609060101010101" pitchFamily="49" charset="-122"/>
              </a:rPr>
              <a:t>十八届六中全会提出，要健全</a:t>
            </a:r>
            <a:r>
              <a:rPr lang="zh-CN" altLang="zh-CN" sz="2800" dirty="0">
                <a:latin typeface="仿宋" panose="02010609060101010101" pitchFamily="49" charset="-122"/>
                <a:ea typeface="仿宋" panose="02010609060101010101" pitchFamily="49" charset="-122"/>
              </a:rPr>
              <a:t>宪法解释程序机制。全国人民代表大会常务委员会有权解释宪法，但是，我们很难识别全国人大常委会通过的解释是解释宪法还是解释法律。</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另一方面，全国人大常委会有权制定法律。</a:t>
            </a:r>
            <a:r>
              <a:rPr lang="zh-CN" altLang="zh-CN" sz="2800" dirty="0">
                <a:latin typeface="仿宋" panose="02010609060101010101" pitchFamily="49" charset="-122"/>
                <a:ea typeface="仿宋" panose="02010609060101010101" pitchFamily="49" charset="-122"/>
              </a:rPr>
              <a:t>我们也很难区分全国人大常委会作出的决定或决议是立法</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还是解释宪法。</a:t>
            </a:r>
          </a:p>
          <a:p>
            <a:endParaRPr lang="zh-CN" altLang="en-US" sz="2800" dirty="0">
              <a:latin typeface="仿宋" panose="02010609060101010101" pitchFamily="49" charset="-122"/>
              <a:ea typeface="仿宋" panose="02010609060101010101" pitchFamily="49" charset="-122"/>
            </a:endParaRPr>
          </a:p>
        </p:txBody>
      </p:sp>
      <p:pic>
        <p:nvPicPr>
          <p:cNvPr id="1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平行四边形 1"/>
          <p:cNvSpPr/>
          <p:nvPr/>
        </p:nvSpPr>
        <p:spPr>
          <a:xfrm>
            <a:off x="4058641" y="1621516"/>
            <a:ext cx="2592288" cy="549367"/>
          </a:xfrm>
          <a:prstGeom prst="parallelogram">
            <a:avLst/>
          </a:prstGeom>
          <a:noFill/>
          <a:ln w="1905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27" name="TextBox 26"/>
          <p:cNvSpPr txBox="1"/>
          <p:nvPr/>
        </p:nvSpPr>
        <p:spPr>
          <a:xfrm>
            <a:off x="624205" y="1865630"/>
            <a:ext cx="7788275" cy="583565"/>
          </a:xfrm>
          <a:prstGeom prst="rect">
            <a:avLst/>
          </a:prstGeom>
          <a:noFill/>
        </p:spPr>
        <p:txBody>
          <a:bodyPr wrap="square" rtlCol="0">
            <a:spAutoFit/>
          </a:bodyPr>
          <a:lstStyle/>
          <a:p>
            <a:r>
              <a:rPr lang="zh-CN" altLang="en-US" sz="3200" dirty="0">
                <a:solidFill>
                  <a:srgbClr val="C00000"/>
                </a:solidFill>
                <a:latin typeface="华文中宋" panose="02010600040101010101" pitchFamily="2" charset="-122"/>
                <a:ea typeface="华文中宋" panose="02010600040101010101" pitchFamily="2" charset="-122"/>
              </a:rPr>
              <a:t>三、</a:t>
            </a:r>
            <a:r>
              <a:rPr lang="en-US" altLang="zh-CN" sz="3200" dirty="0">
                <a:solidFill>
                  <a:srgbClr val="C00000"/>
                </a:solidFill>
                <a:latin typeface="华文中宋" panose="02010600040101010101" pitchFamily="2" charset="-122"/>
                <a:ea typeface="华文中宋" panose="02010600040101010101" pitchFamily="2" charset="-122"/>
              </a:rPr>
              <a:t>1982</a:t>
            </a:r>
            <a:r>
              <a:rPr lang="zh-CN" altLang="en-US" sz="3200" dirty="0">
                <a:solidFill>
                  <a:srgbClr val="C00000"/>
                </a:solidFill>
                <a:latin typeface="华文中宋" panose="02010600040101010101" pitchFamily="2" charset="-122"/>
                <a:ea typeface="华文中宋" panose="02010600040101010101" pitchFamily="2" charset="-122"/>
              </a:rPr>
              <a:t>年</a:t>
            </a:r>
            <a:r>
              <a:rPr lang="zh-CN" altLang="zh-CN" sz="3200" dirty="0">
                <a:solidFill>
                  <a:srgbClr val="C00000"/>
                </a:solidFill>
                <a:latin typeface="华文中宋" panose="02010600040101010101" pitchFamily="2" charset="-122"/>
                <a:ea typeface="华文中宋" panose="02010600040101010101" pitchFamily="2" charset="-122"/>
              </a:rPr>
              <a:t>宪法前四次修正案内容概述</a:t>
            </a:r>
            <a:endParaRPr lang="zh-CN" altLang="en-US" sz="3200" b="1"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endParaRP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515966"/>
            <a:ext cx="9144000" cy="629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31054" y="843558"/>
            <a:ext cx="8301385" cy="2677656"/>
          </a:xfrm>
          <a:prstGeom prst="rect">
            <a:avLst/>
          </a:prstGeom>
          <a:solidFill>
            <a:schemeClr val="bg1"/>
          </a:solidFill>
          <a:ln>
            <a:solidFill>
              <a:schemeClr val="bg1"/>
            </a:solidFill>
          </a:ln>
          <a:effectLst/>
        </p:spPr>
        <p:txBody>
          <a:bodyPr wrap="square">
            <a:spAutoFit/>
          </a:bodyPr>
          <a:lstStyle/>
          <a:p>
            <a:pPr algn="just"/>
            <a:r>
              <a:rPr lang="en-US" altLang="zh-CN" sz="2800" dirty="0">
                <a:latin typeface="仿宋" panose="02010609060101010101" pitchFamily="49" charset="-122"/>
                <a:ea typeface="仿宋" panose="02010609060101010101" pitchFamily="49" charset="-122"/>
              </a:rPr>
              <a:t>     1982</a:t>
            </a:r>
            <a:r>
              <a:rPr lang="zh-CN" altLang="en-US" sz="2800" dirty="0">
                <a:latin typeface="仿宋" panose="02010609060101010101" pitchFamily="49" charset="-122"/>
                <a:ea typeface="仿宋" panose="02010609060101010101" pitchFamily="49" charset="-122"/>
              </a:rPr>
              <a:t>年宪法公布施行后，根据我国改革开放和社会主义现代化建设的实践和发展，在党中央领导下，全国人民代表大会</a:t>
            </a:r>
            <a:r>
              <a:rPr lang="zh-CN" altLang="en-US" sz="2800" dirty="0">
                <a:solidFill>
                  <a:srgbClr val="C00000"/>
                </a:solidFill>
                <a:latin typeface="仿宋" panose="02010609060101010101" pitchFamily="49" charset="-122"/>
                <a:ea typeface="仿宋" panose="02010609060101010101" pitchFamily="49" charset="-122"/>
              </a:rPr>
              <a:t>于</a:t>
            </a:r>
            <a:r>
              <a:rPr lang="en-US" altLang="zh-CN" sz="2800" dirty="0">
                <a:solidFill>
                  <a:srgbClr val="C00000"/>
                </a:solidFill>
                <a:latin typeface="仿宋" panose="02010609060101010101" pitchFamily="49" charset="-122"/>
                <a:ea typeface="仿宋" panose="02010609060101010101" pitchFamily="49" charset="-122"/>
              </a:rPr>
              <a:t>1988</a:t>
            </a:r>
            <a:r>
              <a:rPr lang="zh-CN" altLang="en-US" sz="2800" dirty="0">
                <a:solidFill>
                  <a:srgbClr val="C00000"/>
                </a:solidFill>
                <a:latin typeface="仿宋" panose="02010609060101010101" pitchFamily="49" charset="-122"/>
                <a:ea typeface="仿宋" panose="02010609060101010101" pitchFamily="49" charset="-122"/>
              </a:rPr>
              <a:t>年、</a:t>
            </a:r>
            <a:r>
              <a:rPr lang="en-US" altLang="zh-CN" sz="2800" dirty="0">
                <a:solidFill>
                  <a:srgbClr val="C00000"/>
                </a:solidFill>
                <a:latin typeface="仿宋" panose="02010609060101010101" pitchFamily="49" charset="-122"/>
                <a:ea typeface="仿宋" panose="02010609060101010101" pitchFamily="49" charset="-122"/>
              </a:rPr>
              <a:t>1993</a:t>
            </a:r>
            <a:r>
              <a:rPr lang="zh-CN" altLang="en-US" sz="2800" dirty="0">
                <a:solidFill>
                  <a:srgbClr val="C00000"/>
                </a:solidFill>
                <a:latin typeface="仿宋" panose="02010609060101010101" pitchFamily="49" charset="-122"/>
                <a:ea typeface="仿宋" panose="02010609060101010101" pitchFamily="49" charset="-122"/>
              </a:rPr>
              <a:t>年、</a:t>
            </a:r>
            <a:r>
              <a:rPr lang="en-US" altLang="zh-CN" sz="2800" dirty="0">
                <a:solidFill>
                  <a:srgbClr val="C00000"/>
                </a:solidFill>
                <a:latin typeface="仿宋" panose="02010609060101010101" pitchFamily="49" charset="-122"/>
                <a:ea typeface="仿宋" panose="02010609060101010101" pitchFamily="49" charset="-122"/>
              </a:rPr>
              <a:t>1999</a:t>
            </a:r>
            <a:r>
              <a:rPr lang="zh-CN" altLang="en-US" sz="2800" dirty="0">
                <a:solidFill>
                  <a:srgbClr val="C00000"/>
                </a:solidFill>
                <a:latin typeface="仿宋" panose="02010609060101010101" pitchFamily="49" charset="-122"/>
                <a:ea typeface="仿宋" panose="02010609060101010101" pitchFamily="49" charset="-122"/>
              </a:rPr>
              <a:t>年、</a:t>
            </a:r>
            <a:r>
              <a:rPr lang="en-US" altLang="zh-CN" sz="2800" dirty="0">
                <a:solidFill>
                  <a:srgbClr val="C00000"/>
                </a:solidFill>
                <a:latin typeface="仿宋" panose="02010609060101010101" pitchFamily="49" charset="-122"/>
                <a:ea typeface="仿宋" panose="02010609060101010101" pitchFamily="49" charset="-122"/>
              </a:rPr>
              <a:t>2004</a:t>
            </a:r>
            <a:r>
              <a:rPr lang="zh-CN" altLang="en-US" sz="2800" dirty="0">
                <a:solidFill>
                  <a:srgbClr val="C00000"/>
                </a:solidFill>
                <a:latin typeface="仿宋" panose="02010609060101010101" pitchFamily="49" charset="-122"/>
                <a:ea typeface="仿宋" panose="02010609060101010101" pitchFamily="49" charset="-122"/>
              </a:rPr>
              <a:t>年</a:t>
            </a:r>
            <a:r>
              <a:rPr lang="zh-CN" altLang="en-US" sz="2800" dirty="0">
                <a:latin typeface="仿宋" panose="02010609060101010101" pitchFamily="49" charset="-122"/>
                <a:ea typeface="仿宋" panose="02010609060101010101" pitchFamily="49" charset="-122"/>
              </a:rPr>
              <a:t>，先后</a:t>
            </a:r>
            <a:r>
              <a:rPr lang="en-US" altLang="zh-CN" sz="2800" dirty="0">
                <a:latin typeface="仿宋" panose="02010609060101010101" pitchFamily="49" charset="-122"/>
                <a:ea typeface="仿宋" panose="02010609060101010101" pitchFamily="49" charset="-122"/>
              </a:rPr>
              <a:t>4</a:t>
            </a:r>
            <a:r>
              <a:rPr lang="zh-CN" altLang="en-US" sz="2800" dirty="0">
                <a:latin typeface="仿宋" panose="02010609060101010101" pitchFamily="49" charset="-122"/>
                <a:ea typeface="仿宋" panose="02010609060101010101" pitchFamily="49" charset="-122"/>
              </a:rPr>
              <a:t>次对</a:t>
            </a:r>
            <a:r>
              <a:rPr lang="en-US" altLang="zh-CN" sz="2800" dirty="0">
                <a:latin typeface="仿宋" panose="02010609060101010101" pitchFamily="49" charset="-122"/>
                <a:ea typeface="仿宋" panose="02010609060101010101" pitchFamily="49" charset="-122"/>
              </a:rPr>
              <a:t>1982</a:t>
            </a:r>
            <a:r>
              <a:rPr lang="zh-CN" altLang="en-US" sz="2800" dirty="0">
                <a:latin typeface="仿宋" panose="02010609060101010101" pitchFamily="49" charset="-122"/>
                <a:ea typeface="仿宋" panose="02010609060101010101" pitchFamily="49" charset="-122"/>
              </a:rPr>
              <a:t>年宪法即现行宪法的个别条款和部分内容作出必要的、也是十分重要的修正，共通过了</a:t>
            </a:r>
            <a:r>
              <a:rPr lang="en-US" altLang="zh-CN" sz="2800" dirty="0">
                <a:solidFill>
                  <a:srgbClr val="C00000"/>
                </a:solidFill>
                <a:latin typeface="仿宋" panose="02010609060101010101" pitchFamily="49" charset="-122"/>
                <a:ea typeface="仿宋" panose="02010609060101010101" pitchFamily="49" charset="-122"/>
              </a:rPr>
              <a:t>31</a:t>
            </a:r>
            <a:r>
              <a:rPr lang="zh-CN" altLang="en-US" sz="2800" dirty="0">
                <a:solidFill>
                  <a:srgbClr val="C00000"/>
                </a:solidFill>
                <a:latin typeface="仿宋" panose="02010609060101010101" pitchFamily="49" charset="-122"/>
                <a:ea typeface="仿宋" panose="02010609060101010101" pitchFamily="49" charset="-122"/>
              </a:rPr>
              <a:t>条</a:t>
            </a:r>
            <a:r>
              <a:rPr lang="zh-CN" altLang="en-US" sz="2800" dirty="0">
                <a:latin typeface="仿宋" panose="02010609060101010101" pitchFamily="49" charset="-122"/>
                <a:ea typeface="仿宋" panose="02010609060101010101" pitchFamily="49" charset="-122"/>
              </a:rPr>
              <a:t>宪法修正案。</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755576" y="672281"/>
            <a:ext cx="7612383" cy="893446"/>
          </a:xfrm>
        </p:spPr>
        <p:txBody>
          <a:bodyPr>
            <a:noAutofit/>
          </a:bodyPr>
          <a:lstStyle/>
          <a:p>
            <a:pPr algn="ctr"/>
            <a:r>
              <a:rPr lang="zh-CN" altLang="en-US" sz="2800" b="0" dirty="0">
                <a:latin typeface="华文中宋" panose="02010600040101010101" pitchFamily="2" charset="-122"/>
                <a:ea typeface="华文中宋" panose="02010600040101010101" pitchFamily="2" charset="-122"/>
              </a:rPr>
              <a:t>（一）</a:t>
            </a:r>
            <a:r>
              <a:rPr lang="en-US" altLang="zh-CN" sz="2800" b="0" dirty="0">
                <a:latin typeface="华文中宋" panose="02010600040101010101" pitchFamily="2" charset="-122"/>
                <a:ea typeface="华文中宋" panose="02010600040101010101" pitchFamily="2" charset="-122"/>
              </a:rPr>
              <a:t> 1988</a:t>
            </a:r>
            <a:r>
              <a:rPr lang="zh-CN" altLang="en-US" sz="2800" b="0" dirty="0">
                <a:latin typeface="华文中宋" panose="02010600040101010101" pitchFamily="2" charset="-122"/>
                <a:ea typeface="华文中宋" panose="02010600040101010101" pitchFamily="2" charset="-122"/>
              </a:rPr>
              <a:t>年宪法修正案</a:t>
            </a:r>
            <a:endParaRPr lang="en-US" altLang="zh-CN" sz="2800" b="0" dirty="0">
              <a:latin typeface="华文中宋" panose="02010600040101010101" pitchFamily="2" charset="-122"/>
              <a:ea typeface="华文中宋" panose="02010600040101010101" pitchFamily="2" charset="-122"/>
            </a:endParaRPr>
          </a:p>
          <a:p>
            <a:pPr algn="ctr">
              <a:buFont typeface="Wingdings" panose="05000000000000000000" pitchFamily="2" charset="2"/>
              <a:buChar char="Ø"/>
            </a:pP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1988</a:t>
            </a:r>
            <a:r>
              <a:rPr lang="zh-CN" altLang="en-US" sz="2000" dirty="0">
                <a:solidFill>
                  <a:schemeClr val="tx1"/>
                </a:solidFill>
                <a:latin typeface="仿宋" panose="02010609060101010101" pitchFamily="49" charset="-122"/>
                <a:ea typeface="仿宋" panose="02010609060101010101" pitchFamily="49" charset="-122"/>
              </a:rPr>
              <a:t>年</a:t>
            </a:r>
            <a:r>
              <a:rPr lang="en-US" altLang="zh-CN" sz="2000" dirty="0">
                <a:solidFill>
                  <a:schemeClr val="tx1"/>
                </a:solidFill>
                <a:latin typeface="仿宋" panose="02010609060101010101" pitchFamily="49" charset="-122"/>
                <a:ea typeface="仿宋" panose="02010609060101010101" pitchFamily="49" charset="-122"/>
              </a:rPr>
              <a:t>4</a:t>
            </a:r>
            <a:r>
              <a:rPr lang="zh-CN" altLang="en-US" sz="2000" dirty="0">
                <a:solidFill>
                  <a:schemeClr val="tx1"/>
                </a:solidFill>
                <a:latin typeface="仿宋" panose="02010609060101010101" pitchFamily="49" charset="-122"/>
                <a:ea typeface="仿宋" panose="02010609060101010101" pitchFamily="49" charset="-122"/>
              </a:rPr>
              <a:t>月</a:t>
            </a:r>
            <a:r>
              <a:rPr lang="en-US" altLang="zh-CN" sz="2000" dirty="0">
                <a:solidFill>
                  <a:schemeClr val="tx1"/>
                </a:solidFill>
                <a:latin typeface="仿宋" panose="02010609060101010101" pitchFamily="49" charset="-122"/>
                <a:ea typeface="仿宋" panose="02010609060101010101" pitchFamily="49" charset="-122"/>
              </a:rPr>
              <a:t>12</a:t>
            </a:r>
            <a:r>
              <a:rPr lang="zh-CN" altLang="en-US" sz="2000" dirty="0">
                <a:solidFill>
                  <a:schemeClr val="tx1"/>
                </a:solidFill>
                <a:latin typeface="仿宋" panose="02010609060101010101" pitchFamily="49" charset="-122"/>
                <a:ea typeface="仿宋" panose="02010609060101010101" pitchFamily="49" charset="-122"/>
              </a:rPr>
              <a:t>日，七届人大一次会议通过）</a:t>
            </a:r>
          </a:p>
        </p:txBody>
      </p:sp>
      <p:sp>
        <p:nvSpPr>
          <p:cNvPr id="10" name="矩形 9"/>
          <p:cNvSpPr/>
          <p:nvPr/>
        </p:nvSpPr>
        <p:spPr>
          <a:xfrm>
            <a:off x="2127947" y="1909097"/>
            <a:ext cx="4610558"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a:t>
            </a:r>
            <a:r>
              <a:rPr lang="zh-CN" altLang="en-US" sz="2400" dirty="0">
                <a:solidFill>
                  <a:schemeClr val="bg1"/>
                </a:solidFill>
                <a:effectLst>
                  <a:outerShdw blurRad="38100" dist="38100" dir="2700000" algn="tl">
                    <a:srgbClr val="000000">
                      <a:alpha val="43137"/>
                    </a:srgbClr>
                  </a:outerShdw>
                </a:effectLst>
              </a:rPr>
              <a:t>、第十一条修改部分：增加规定</a:t>
            </a:r>
          </a:p>
        </p:txBody>
      </p:sp>
      <p:sp>
        <p:nvSpPr>
          <p:cNvPr id="11" name="圆角矩形 10"/>
          <p:cNvSpPr/>
          <p:nvPr/>
        </p:nvSpPr>
        <p:spPr>
          <a:xfrm>
            <a:off x="395536" y="2976363"/>
            <a:ext cx="8136904" cy="1713157"/>
          </a:xfrm>
          <a:prstGeom prst="roundRect">
            <a:avLst>
              <a:gd name="adj" fmla="val 0"/>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a:t>
            </a:r>
            <a:r>
              <a:rPr lang="zh-CN" altLang="en-US" sz="28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允许私营经济</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在法律规定的范围内存在和发展。私营经济是社会主义公有制经济的补充。国家保护私营经济的合法权利和利益，对私营经济实行引导、监督和管理。</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851670"/>
            <a:ext cx="3589034" cy="2304273"/>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任何组织或者个人不得侵占、买卖、出租或者以其他形式非法转让土地。</a:t>
            </a:r>
          </a:p>
        </p:txBody>
      </p:sp>
      <p:sp>
        <p:nvSpPr>
          <p:cNvPr id="4" name="圆角矩形 3"/>
          <p:cNvSpPr/>
          <p:nvPr/>
        </p:nvSpPr>
        <p:spPr>
          <a:xfrm>
            <a:off x="5220071" y="1635646"/>
            <a:ext cx="3724097" cy="2808312"/>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任何组织或者个人不得侵占、买卖或者以其他形式非法转让土地，</a:t>
            </a:r>
            <a:r>
              <a:rPr lang="zh-CN" altLang="en-US" sz="2800" dirty="0">
                <a:solidFill>
                  <a:srgbClr val="FF0000"/>
                </a:solidFill>
                <a:latin typeface="华文中宋" panose="02010600040101010101" pitchFamily="2" charset="-122"/>
                <a:ea typeface="华文中宋" panose="02010600040101010101" pitchFamily="2" charset="-122"/>
                <a:cs typeface="+mn-ea"/>
                <a:sym typeface="Impact" panose="020B0806030902050204" pitchFamily="34" charset="0"/>
              </a:rPr>
              <a:t>土地的使用权</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可以依照法律的规定转让。</a:t>
            </a:r>
          </a:p>
        </p:txBody>
      </p:sp>
      <p:sp>
        <p:nvSpPr>
          <p:cNvPr id="5" name="KSO_Shape"/>
          <p:cNvSpPr/>
          <p:nvPr/>
        </p:nvSpPr>
        <p:spPr>
          <a:xfrm>
            <a:off x="3923928" y="2355726"/>
            <a:ext cx="1224136" cy="1368152"/>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400"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401380" y="781060"/>
            <a:ext cx="3724097"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2</a:t>
            </a:r>
            <a:r>
              <a:rPr lang="zh-CN" altLang="en-US" sz="2400" dirty="0">
                <a:solidFill>
                  <a:schemeClr val="bg1"/>
                </a:solidFill>
                <a:effectLst>
                  <a:outerShdw blurRad="38100" dist="38100" dir="2700000" algn="tl">
                    <a:srgbClr val="000000">
                      <a:alpha val="43137"/>
                    </a:srgbClr>
                  </a:outerShdw>
                </a:effectLst>
              </a:rPr>
              <a:t>、第十条第四款修改部分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827584" y="704934"/>
            <a:ext cx="8064896" cy="797166"/>
          </a:xfrm>
        </p:spPr>
        <p:txBody>
          <a:bodyPr>
            <a:noAutofit/>
          </a:bodyPr>
          <a:lstStyle/>
          <a:p>
            <a:pPr algn="ctr"/>
            <a:r>
              <a:rPr lang="zh-CN" altLang="en-US" sz="2800" b="0" dirty="0">
                <a:latin typeface="华文中宋" panose="02010600040101010101" pitchFamily="2" charset="-122"/>
                <a:ea typeface="华文中宋" panose="02010600040101010101" pitchFamily="2" charset="-122"/>
              </a:rPr>
              <a:t>（二）</a:t>
            </a:r>
            <a:r>
              <a:rPr lang="en-US" altLang="zh-CN" sz="2800" b="0" dirty="0">
                <a:latin typeface="华文中宋" panose="02010600040101010101" pitchFamily="2" charset="-122"/>
                <a:ea typeface="华文中宋" panose="02010600040101010101" pitchFamily="2" charset="-122"/>
              </a:rPr>
              <a:t>1993</a:t>
            </a:r>
            <a:r>
              <a:rPr lang="zh-CN" altLang="en-US" sz="2800" b="0" dirty="0">
                <a:latin typeface="华文中宋" panose="02010600040101010101" pitchFamily="2" charset="-122"/>
                <a:ea typeface="华文中宋" panose="02010600040101010101" pitchFamily="2" charset="-122"/>
              </a:rPr>
              <a:t>年宪法修正案</a:t>
            </a:r>
            <a:endParaRPr lang="en-US" altLang="zh-CN" sz="2800" b="0" dirty="0">
              <a:latin typeface="华文中宋" panose="02010600040101010101" pitchFamily="2" charset="-122"/>
              <a:ea typeface="华文中宋" panose="02010600040101010101" pitchFamily="2" charset="-122"/>
            </a:endParaRPr>
          </a:p>
          <a:p>
            <a:pPr algn="ctr">
              <a:buFont typeface="Wingdings" panose="05000000000000000000" pitchFamily="2" charset="2"/>
              <a:buChar char="Ø"/>
            </a:pP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1993</a:t>
            </a:r>
            <a:r>
              <a:rPr lang="zh-CN" altLang="en-US" sz="2000" dirty="0">
                <a:solidFill>
                  <a:schemeClr val="tx1"/>
                </a:solidFill>
                <a:latin typeface="仿宋" panose="02010609060101010101" pitchFamily="49" charset="-122"/>
                <a:ea typeface="仿宋" panose="02010609060101010101" pitchFamily="49" charset="-122"/>
              </a:rPr>
              <a:t>年</a:t>
            </a:r>
            <a:r>
              <a:rPr lang="en-US" altLang="zh-CN" sz="2000" dirty="0">
                <a:solidFill>
                  <a:schemeClr val="tx1"/>
                </a:solidFill>
                <a:latin typeface="仿宋" panose="02010609060101010101" pitchFamily="49" charset="-122"/>
                <a:ea typeface="仿宋" panose="02010609060101010101" pitchFamily="49" charset="-122"/>
              </a:rPr>
              <a:t>3</a:t>
            </a:r>
            <a:r>
              <a:rPr lang="zh-CN" altLang="en-US" sz="2000" dirty="0">
                <a:solidFill>
                  <a:schemeClr val="tx1"/>
                </a:solidFill>
                <a:latin typeface="仿宋" panose="02010609060101010101" pitchFamily="49" charset="-122"/>
                <a:ea typeface="仿宋" panose="02010609060101010101" pitchFamily="49" charset="-122"/>
              </a:rPr>
              <a:t>月</a:t>
            </a:r>
            <a:r>
              <a:rPr lang="en-US" altLang="zh-CN" sz="2000" dirty="0">
                <a:solidFill>
                  <a:schemeClr val="tx1"/>
                </a:solidFill>
                <a:latin typeface="仿宋" panose="02010609060101010101" pitchFamily="49" charset="-122"/>
                <a:ea typeface="仿宋" panose="02010609060101010101" pitchFamily="49" charset="-122"/>
              </a:rPr>
              <a:t>29</a:t>
            </a:r>
            <a:r>
              <a:rPr lang="zh-CN" altLang="en-US" sz="2000" dirty="0">
                <a:solidFill>
                  <a:schemeClr val="tx1"/>
                </a:solidFill>
                <a:latin typeface="仿宋" panose="02010609060101010101" pitchFamily="49" charset="-122"/>
                <a:ea typeface="仿宋" panose="02010609060101010101" pitchFamily="49" charset="-122"/>
              </a:rPr>
              <a:t>日，第八届全国人大一次会议通过）</a:t>
            </a:r>
          </a:p>
        </p:txBody>
      </p:sp>
      <p:sp>
        <p:nvSpPr>
          <p:cNvPr id="4" name="圆角矩形 3"/>
          <p:cNvSpPr/>
          <p:nvPr/>
        </p:nvSpPr>
        <p:spPr>
          <a:xfrm>
            <a:off x="251520" y="2274329"/>
            <a:ext cx="3456000" cy="2385653"/>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b="1"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今后国家的根本任务是集中力量进行社会主义现代化建设。中国各族人民将继续在中国共产党领导下，不断完善社会主义的各项制度，把我国建设成为高度文明、高度民主的社会主义国家。</a:t>
            </a:r>
          </a:p>
        </p:txBody>
      </p:sp>
      <p:sp>
        <p:nvSpPr>
          <p:cNvPr id="5" name="圆角矩形 4"/>
          <p:cNvSpPr/>
          <p:nvPr/>
        </p:nvSpPr>
        <p:spPr>
          <a:xfrm>
            <a:off x="5292080" y="2574571"/>
            <a:ext cx="3456128" cy="201600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b="1"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我国正处于社会主义初级阶段。</a:t>
            </a:r>
          </a:p>
        </p:txBody>
      </p:sp>
      <p:sp>
        <p:nvSpPr>
          <p:cNvPr id="7" name="KSO_Shape"/>
          <p:cNvSpPr/>
          <p:nvPr/>
        </p:nvSpPr>
        <p:spPr>
          <a:xfrm>
            <a:off x="3851921" y="2931790"/>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8" name="矩形 7"/>
          <p:cNvSpPr/>
          <p:nvPr/>
        </p:nvSpPr>
        <p:spPr>
          <a:xfrm>
            <a:off x="1928292" y="1625254"/>
            <a:ext cx="5533887"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a:t>
            </a:r>
            <a:r>
              <a:rPr lang="zh-CN" altLang="en-US" sz="2400" dirty="0">
                <a:solidFill>
                  <a:schemeClr val="bg1"/>
                </a:solidFill>
                <a:effectLst>
                  <a:outerShdw blurRad="38100" dist="38100" dir="2700000" algn="tl">
                    <a:srgbClr val="000000">
                      <a:alpha val="43137"/>
                    </a:srgbClr>
                  </a:outerShdw>
                </a:effectLst>
              </a:rPr>
              <a:t>、宪法序言第七自然段后两句修改部分</a:t>
            </a:r>
          </a:p>
        </p:txBody>
      </p:sp>
      <p:pic>
        <p:nvPicPr>
          <p:cNvPr id="9"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0" name="矩形 9"/>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1"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剪去对角的矩形 12"/>
          <p:cNvSpPr/>
          <p:nvPr/>
        </p:nvSpPr>
        <p:spPr>
          <a:xfrm>
            <a:off x="2158411" y="1059583"/>
            <a:ext cx="3111876" cy="560095"/>
          </a:xfrm>
          <a:prstGeom prst="snip2DiagRect">
            <a:avLst>
              <a:gd name="adj1" fmla="val 0"/>
              <a:gd name="adj2" fmla="val 0"/>
            </a:avLst>
          </a:prstGeom>
          <a:noFill/>
          <a:ln w="28575">
            <a:noFill/>
          </a:ln>
          <a:effectLst>
            <a:outerShdw blurRad="88900" dist="75434" dir="2700004" sx="101000" sy="101000"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7" name="TextBox 12"/>
          <p:cNvSpPr txBox="1"/>
          <p:nvPr/>
        </p:nvSpPr>
        <p:spPr>
          <a:xfrm>
            <a:off x="2056368" y="1059582"/>
            <a:ext cx="184731" cy="431528"/>
          </a:xfrm>
          <a:prstGeom prst="rect">
            <a:avLst/>
          </a:prstGeom>
          <a:noFill/>
        </p:spPr>
        <p:txBody>
          <a:bodyPr wrap="none" rtlCol="0">
            <a:spAutoFit/>
          </a:bodyPr>
          <a:lstStyle/>
          <a:p>
            <a:endParaRPr lang="zh-CN" altLang="en-US" sz="2205"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5" name="矩形 4"/>
          <p:cNvSpPr/>
          <p:nvPr/>
        </p:nvSpPr>
        <p:spPr>
          <a:xfrm>
            <a:off x="431540" y="1059582"/>
            <a:ext cx="8280920" cy="2677656"/>
          </a:xfrm>
          <a:prstGeom prst="rect">
            <a:avLst/>
          </a:prstGeom>
        </p:spPr>
        <p:txBody>
          <a:bodyPr wrap="square">
            <a:spAutoFit/>
          </a:bodyPr>
          <a:lstStyle/>
          <a:p>
            <a:r>
              <a:rPr lang="zh-CN" altLang="en-US" sz="2800" dirty="0">
                <a:latin typeface="仿宋" panose="02010609060101010101" pitchFamily="49" charset="-122"/>
                <a:ea typeface="仿宋" panose="02010609060101010101" pitchFamily="49" charset="-122"/>
                <a:sym typeface="Impact" panose="020B0806030902050204" pitchFamily="34" charset="0"/>
              </a:rPr>
              <a:t>    根据十三届全国人大一次会议表决议案办法的规定，表决宪法修正案草案，采用无记名投票方式，以</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全体代表的三分之二</a:t>
            </a:r>
            <a:r>
              <a:rPr lang="zh-CN" altLang="en-US" sz="2800" dirty="0">
                <a:latin typeface="仿宋" panose="02010609060101010101" pitchFamily="49" charset="-122"/>
                <a:ea typeface="仿宋" panose="02010609060101010101" pitchFamily="49" charset="-122"/>
                <a:sym typeface="Impact" panose="020B0806030902050204" pitchFamily="34" charset="0"/>
              </a:rPr>
              <a:t>以上赞成票通过。</a:t>
            </a:r>
            <a:endParaRPr lang="en-US" altLang="zh-CN" sz="2800" dirty="0">
              <a:latin typeface="仿宋" panose="02010609060101010101" pitchFamily="49" charset="-122"/>
              <a:ea typeface="仿宋" panose="02010609060101010101" pitchFamily="49" charset="-122"/>
              <a:sym typeface="Impact" panose="020B0806030902050204" pitchFamily="34" charset="0"/>
            </a:endParaRPr>
          </a:p>
          <a:p>
            <a:r>
              <a:rPr lang="en-US" altLang="zh-CN" sz="2800" dirty="0">
                <a:latin typeface="仿宋" panose="02010609060101010101" pitchFamily="49" charset="-122"/>
                <a:ea typeface="仿宋" panose="02010609060101010101" pitchFamily="49" charset="-122"/>
                <a:sym typeface="Impact" panose="020B0806030902050204" pitchFamily="34" charset="0"/>
              </a:rPr>
              <a:t>    </a:t>
            </a:r>
            <a:r>
              <a:rPr lang="zh-CN" altLang="en-US" sz="2800" dirty="0">
                <a:latin typeface="华文中宋" panose="02010600040101010101" pitchFamily="2" charset="-122"/>
                <a:ea typeface="华文中宋" panose="02010600040101010101" pitchFamily="2" charset="-122"/>
                <a:sym typeface="Impact" panose="020B0806030902050204" pitchFamily="34" charset="0"/>
              </a:rPr>
              <a:t>计票结果：</a:t>
            </a:r>
            <a:r>
              <a:rPr lang="zh-CN" altLang="en-US" sz="2800" dirty="0">
                <a:latin typeface="仿宋" panose="02010609060101010101" pitchFamily="49" charset="-122"/>
                <a:ea typeface="仿宋" panose="02010609060101010101" pitchFamily="49" charset="-122"/>
                <a:sym typeface="Impact" panose="020B0806030902050204" pitchFamily="34" charset="0"/>
              </a:rPr>
              <a:t>赞成</a:t>
            </a:r>
            <a:r>
              <a:rPr lang="en-US" altLang="zh-CN" sz="2800" dirty="0">
                <a:latin typeface="仿宋" panose="02010609060101010101" pitchFamily="49" charset="-122"/>
                <a:ea typeface="仿宋" panose="02010609060101010101" pitchFamily="49" charset="-122"/>
                <a:sym typeface="Impact" panose="020B0806030902050204" pitchFamily="34" charset="0"/>
              </a:rPr>
              <a:t>2958</a:t>
            </a:r>
            <a:r>
              <a:rPr lang="zh-CN" altLang="en-US" sz="2800" dirty="0">
                <a:latin typeface="仿宋" panose="02010609060101010101" pitchFamily="49" charset="-122"/>
                <a:ea typeface="仿宋" panose="02010609060101010101" pitchFamily="49" charset="-122"/>
                <a:sym typeface="Impact" panose="020B0806030902050204" pitchFamily="34" charset="0"/>
              </a:rPr>
              <a:t>票，</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反对</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2</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票，弃权</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3</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票</a:t>
            </a:r>
            <a:r>
              <a:rPr lang="zh-CN" altLang="en-US" sz="2800" dirty="0">
                <a:latin typeface="仿宋" panose="02010609060101010101" pitchFamily="49" charset="-122"/>
                <a:ea typeface="仿宋" panose="02010609060101010101" pitchFamily="49" charset="-122"/>
                <a:sym typeface="Impact" panose="020B0806030902050204" pitchFamily="34" charset="0"/>
              </a:rPr>
              <a:t>。按照修正案的排序，本次通过的宪法修正案是</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第</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32</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条到</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52</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条</a:t>
            </a:r>
            <a:r>
              <a:rPr lang="zh-CN" altLang="en-US" sz="2800" dirty="0">
                <a:latin typeface="仿宋" panose="02010609060101010101" pitchFamily="49" charset="-122"/>
                <a:ea typeface="仿宋" panose="02010609060101010101" pitchFamily="49" charset="-122"/>
                <a:sym typeface="Impact" panose="020B0806030902050204" pitchFamily="34" charset="0"/>
              </a:rPr>
              <a:t>，一共通过了</a:t>
            </a:r>
            <a:r>
              <a:rPr lang="en-US" altLang="zh-CN" sz="2800" dirty="0">
                <a:solidFill>
                  <a:srgbClr val="FF0000"/>
                </a:solidFill>
                <a:latin typeface="仿宋" panose="02010609060101010101" pitchFamily="49" charset="-122"/>
                <a:ea typeface="仿宋" panose="02010609060101010101" pitchFamily="49" charset="-122"/>
                <a:sym typeface="Impact" panose="020B0806030902050204" pitchFamily="34" charset="0"/>
              </a:rPr>
              <a:t>21</a:t>
            </a:r>
            <a:r>
              <a:rPr lang="zh-CN" altLang="en-US" sz="2800" dirty="0">
                <a:solidFill>
                  <a:srgbClr val="FF0000"/>
                </a:solidFill>
                <a:latin typeface="仿宋" panose="02010609060101010101" pitchFamily="49" charset="-122"/>
                <a:ea typeface="仿宋" panose="02010609060101010101" pitchFamily="49" charset="-122"/>
                <a:sym typeface="Impact" panose="020B0806030902050204" pitchFamily="34" charset="0"/>
              </a:rPr>
              <a:t>条</a:t>
            </a:r>
            <a:r>
              <a:rPr lang="zh-CN" altLang="en-US" sz="2800" dirty="0">
                <a:latin typeface="仿宋" panose="02010609060101010101" pitchFamily="49" charset="-122"/>
                <a:ea typeface="仿宋" panose="02010609060101010101" pitchFamily="49" charset="-122"/>
                <a:sym typeface="Impact" panose="020B0806030902050204" pitchFamily="34" charset="0"/>
              </a:rPr>
              <a:t>宪法修正案。</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13261"/>
            <a:ext cx="9144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8596" y="947280"/>
            <a:ext cx="7186584"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2</a:t>
            </a:r>
            <a:r>
              <a:rPr lang="zh-CN" altLang="en-US" sz="2800" dirty="0">
                <a:solidFill>
                  <a:schemeClr val="bg1"/>
                </a:solidFill>
                <a:effectLst>
                  <a:outerShdw blurRad="38100" dist="38100" dir="2700000" algn="tl">
                    <a:srgbClr val="000000">
                      <a:alpha val="43137"/>
                    </a:srgbClr>
                  </a:outerShdw>
                </a:effectLst>
              </a:rPr>
              <a:t>、宪法序言第十自然段末尾修改部分：增加</a:t>
            </a:r>
          </a:p>
        </p:txBody>
      </p:sp>
      <p:sp>
        <p:nvSpPr>
          <p:cNvPr id="4" name="圆角矩形 3"/>
          <p:cNvSpPr/>
          <p:nvPr/>
        </p:nvSpPr>
        <p:spPr>
          <a:xfrm>
            <a:off x="539552" y="2355726"/>
            <a:ext cx="7920880" cy="1152128"/>
          </a:xfrm>
          <a:prstGeom prst="roundRect">
            <a:avLst>
              <a:gd name="adj" fmla="val 0"/>
            </a:avLst>
          </a:prstGeom>
          <a:noFill/>
          <a:ln w="190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32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32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中国共产党领导的多党合作和政治协商制度将长期存在和发展。 </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792867"/>
            <a:ext cx="3589362" cy="2651091"/>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8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国营经济</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是社会主义全民所有制经济，是国民经济中的主导力量。国家保障国营经济的巩固和发展。 </a:t>
            </a:r>
          </a:p>
        </p:txBody>
      </p:sp>
      <p:sp>
        <p:nvSpPr>
          <p:cNvPr id="4" name="圆角矩形 3"/>
          <p:cNvSpPr/>
          <p:nvPr/>
        </p:nvSpPr>
        <p:spPr>
          <a:xfrm>
            <a:off x="5292080" y="1635646"/>
            <a:ext cx="3589362" cy="288032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r>
              <a:rPr lang="zh-CN" altLang="en-US" sz="28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国有经济</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，即社会主义全民所有制经济，</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是国民经济中的主导力量</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。国家保障国有经济的巩固和发展。 </a:t>
            </a:r>
          </a:p>
        </p:txBody>
      </p:sp>
      <p:sp>
        <p:nvSpPr>
          <p:cNvPr id="5" name="KSO_Shape"/>
          <p:cNvSpPr/>
          <p:nvPr/>
        </p:nvSpPr>
        <p:spPr>
          <a:xfrm>
            <a:off x="3923928"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351853" y="906274"/>
            <a:ext cx="3966150"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3</a:t>
            </a:r>
            <a:r>
              <a:rPr lang="zh-CN" altLang="en-US" sz="2800" dirty="0">
                <a:solidFill>
                  <a:schemeClr val="bg1"/>
                </a:solidFill>
                <a:effectLst>
                  <a:outerShdw blurRad="38100" dist="38100" dir="2700000" algn="tl">
                    <a:srgbClr val="000000">
                      <a:alpha val="43137"/>
                    </a:srgbClr>
                  </a:outerShdw>
                </a:effectLst>
              </a:rPr>
              <a:t>、宪法第七条修改部分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635646"/>
            <a:ext cx="3517610" cy="2952328"/>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r>
              <a:rPr lang="zh-CN" altLang="en-US" sz="24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农村人民公社、农业生产合作社和其他生产、供销、信用、消费等各种形式的合作经济</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，有权在法律规定的范围内经营自留地、自留山、家庭副业和饲养自留畜</a:t>
            </a:r>
            <a:r>
              <a:rPr lang="zh-CN" altLang="en-US"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p>
        </p:txBody>
      </p:sp>
      <p:sp>
        <p:nvSpPr>
          <p:cNvPr id="4" name="圆角矩形 3"/>
          <p:cNvSpPr/>
          <p:nvPr/>
        </p:nvSpPr>
        <p:spPr>
          <a:xfrm>
            <a:off x="5220335" y="1148080"/>
            <a:ext cx="3662045" cy="3717925"/>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农村中的家庭联产承包为主的责任制和生产、供销、信用、消费等各种形式的合作经济是社会主义劳动群众集体所有制经济。</a:t>
            </a:r>
            <a:r>
              <a:rPr lang="zh-CN" altLang="en-US" sz="24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参加农村集体经济组织的劳动者</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，有权在法律规定的范围内经营自留地、自留山、家庭副业和饲养自留畜。  </a:t>
            </a:r>
          </a:p>
        </p:txBody>
      </p:sp>
      <p:sp>
        <p:nvSpPr>
          <p:cNvPr id="5" name="KSO_Shape"/>
          <p:cNvSpPr/>
          <p:nvPr/>
        </p:nvSpPr>
        <p:spPr>
          <a:xfrm>
            <a:off x="3923928"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231172" y="552380"/>
            <a:ext cx="5032147"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4</a:t>
            </a:r>
            <a:r>
              <a:rPr lang="zh-CN" altLang="en-US" sz="2800" dirty="0">
                <a:solidFill>
                  <a:schemeClr val="bg1"/>
                </a:solidFill>
                <a:effectLst>
                  <a:outerShdw blurRad="38100" dist="38100" dir="2700000" algn="tl">
                    <a:srgbClr val="000000">
                      <a:alpha val="43137"/>
                    </a:srgbClr>
                  </a:outerShdw>
                </a:effectLst>
              </a:rPr>
              <a:t>、宪法第八条第一款修改部分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598518" y="80303"/>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圆角矩形 3"/>
          <p:cNvSpPr/>
          <p:nvPr/>
        </p:nvSpPr>
        <p:spPr>
          <a:xfrm>
            <a:off x="323528" y="1491630"/>
            <a:ext cx="3384632" cy="316835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“国家在社会主义公有制基础上实行</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计划经济</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国家通过经济计划的综合平衡和市场调节的辅助作用，保证国民经济按比例地协调发展。</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”“禁止任何组织或者个人扰乱社会经济秩序，</a:t>
            </a:r>
            <a:r>
              <a:rPr lang="zh-CN" altLang="en-US" sz="2000" dirty="0">
                <a:solidFill>
                  <a:srgbClr val="FF0000"/>
                </a:solidFill>
                <a:latin typeface="仿宋" panose="02010609060101010101" pitchFamily="49" charset="-122"/>
                <a:ea typeface="仿宋" panose="02010609060101010101" pitchFamily="49" charset="-122"/>
                <a:cs typeface="+mn-ea"/>
                <a:sym typeface="Impact" panose="020B0806030902050204" pitchFamily="34" charset="0"/>
              </a:rPr>
              <a:t>破坏国家经济计划</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p>
        </p:txBody>
      </p:sp>
      <p:sp>
        <p:nvSpPr>
          <p:cNvPr id="5" name="圆角矩形 4"/>
          <p:cNvSpPr/>
          <p:nvPr/>
        </p:nvSpPr>
        <p:spPr>
          <a:xfrm>
            <a:off x="5148064" y="1571597"/>
            <a:ext cx="3888432" cy="2800856"/>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“国家实行社会主义市场经济。”“</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国家加强经济立法，完善宏观调控</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4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国家依法</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禁止任何组织或者个人扰乱社会经济秩序。”</a:t>
            </a:r>
          </a:p>
        </p:txBody>
      </p:sp>
      <p:sp>
        <p:nvSpPr>
          <p:cNvPr id="6" name="KSO_Shape"/>
          <p:cNvSpPr/>
          <p:nvPr/>
        </p:nvSpPr>
        <p:spPr>
          <a:xfrm>
            <a:off x="3923928" y="264375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7" name="矩形 6"/>
          <p:cNvSpPr/>
          <p:nvPr/>
        </p:nvSpPr>
        <p:spPr>
          <a:xfrm>
            <a:off x="2214923" y="843558"/>
            <a:ext cx="4326827"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5</a:t>
            </a:r>
            <a:r>
              <a:rPr lang="zh-CN" altLang="en-US" sz="2800" dirty="0">
                <a:solidFill>
                  <a:schemeClr val="bg1"/>
                </a:solidFill>
                <a:effectLst>
                  <a:outerShdw blurRad="38100" dist="38100" dir="2700000" algn="tl">
                    <a:srgbClr val="000000">
                      <a:alpha val="43137"/>
                    </a:srgbClr>
                  </a:outerShdw>
                </a:effectLst>
              </a:rPr>
              <a:t>、宪法第十五条修改部分</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525480"/>
            <a:ext cx="3589362" cy="3278518"/>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“国营企业</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在服从国家的统一领导和全面完成国家计划的前提下，</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在法律规定的范围内，有经营管理的自主权。”“国营企业依照法律规定，通过职工代表大会和其他形式，实行民主管理。”</a:t>
            </a:r>
          </a:p>
        </p:txBody>
      </p:sp>
      <p:sp>
        <p:nvSpPr>
          <p:cNvPr id="4" name="圆角矩形 3"/>
          <p:cNvSpPr/>
          <p:nvPr/>
        </p:nvSpPr>
        <p:spPr>
          <a:xfrm>
            <a:off x="5292080" y="1491630"/>
            <a:ext cx="3661370" cy="3208564"/>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“国有企业在法律规定的范围内有权自主经营。”“国有企业依照法律规定，通过职工代表大会和其他形式，实行民主管理。”</a:t>
            </a:r>
          </a:p>
        </p:txBody>
      </p:sp>
      <p:sp>
        <p:nvSpPr>
          <p:cNvPr id="5" name="KSO_Shape"/>
          <p:cNvSpPr/>
          <p:nvPr/>
        </p:nvSpPr>
        <p:spPr>
          <a:xfrm>
            <a:off x="3923928"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407787" y="811474"/>
            <a:ext cx="4328429"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6</a:t>
            </a:r>
            <a:r>
              <a:rPr lang="zh-CN" altLang="en-US" sz="2800" dirty="0">
                <a:solidFill>
                  <a:schemeClr val="bg1"/>
                </a:solidFill>
                <a:effectLst>
                  <a:outerShdw blurRad="38100" dist="38100" dir="2700000" algn="tl">
                    <a:srgbClr val="000000">
                      <a:alpha val="43137"/>
                    </a:srgbClr>
                  </a:outerShdw>
                </a:effectLst>
              </a:rPr>
              <a:t>、宪法第十六条修改部分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251520" y="1563638"/>
            <a:ext cx="3672408" cy="313655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“集体经济组织</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在接受国家计划指导和</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遵守有关法律的前提下，有独立进行经济活动的自主权。”“集体经济组织</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依照法律规定</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实行民主管理，</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由它的全体劳动者</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选举和罢免管理人员，决定经营管理的重大问题。”</a:t>
            </a:r>
          </a:p>
        </p:txBody>
      </p:sp>
      <p:sp>
        <p:nvSpPr>
          <p:cNvPr id="4" name="圆角矩形 3"/>
          <p:cNvSpPr/>
          <p:nvPr/>
        </p:nvSpPr>
        <p:spPr>
          <a:xfrm>
            <a:off x="5364088" y="1419622"/>
            <a:ext cx="3456384" cy="3280572"/>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“集体经济组织在遵守有关法律的前提下，有独立进行经济活动的自主权。”“集体经济组织实行民主管理，依照法律规定选举和罢免管理人员，决定经营管理的重大问题。”</a:t>
            </a:r>
          </a:p>
        </p:txBody>
      </p:sp>
      <p:sp>
        <p:nvSpPr>
          <p:cNvPr id="5" name="KSO_Shape"/>
          <p:cNvSpPr/>
          <p:nvPr/>
        </p:nvSpPr>
        <p:spPr>
          <a:xfrm>
            <a:off x="4067944" y="2787774"/>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267744" y="666164"/>
            <a:ext cx="4442022" cy="523220"/>
          </a:xfrm>
          <a:prstGeom prst="rect">
            <a:avLst/>
          </a:prstGeom>
          <a:solidFill>
            <a:srgbClr val="C00000"/>
          </a:solidFill>
        </p:spPr>
        <p:txBody>
          <a:bodyPr wrap="square">
            <a:spAutoFit/>
          </a:bodyPr>
          <a:lstStyle/>
          <a:p>
            <a:pPr algn="ctr"/>
            <a:r>
              <a:rPr lang="en-US" altLang="zh-CN" sz="2800" dirty="0">
                <a:solidFill>
                  <a:schemeClr val="bg1"/>
                </a:solidFill>
                <a:effectLst>
                  <a:outerShdw blurRad="38100" dist="38100" dir="2700000" algn="tl">
                    <a:srgbClr val="000000">
                      <a:alpha val="43137"/>
                    </a:srgbClr>
                  </a:outerShdw>
                </a:effectLst>
              </a:rPr>
              <a:t>7</a:t>
            </a:r>
            <a:r>
              <a:rPr lang="zh-CN" altLang="en-US" sz="2800" dirty="0">
                <a:solidFill>
                  <a:schemeClr val="bg1"/>
                </a:solidFill>
                <a:effectLst>
                  <a:outerShdw blurRad="38100" dist="38100" dir="2700000" algn="tl">
                    <a:srgbClr val="000000">
                      <a:alpha val="43137"/>
                    </a:srgbClr>
                  </a:outerShdw>
                </a:effectLst>
              </a:rPr>
              <a:t>、宪法第十七条修改部分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497989"/>
            <a:ext cx="3661346" cy="327999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“劳动是一切有劳动能力的公民的光荣职责。</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国营</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企业和城乡集体经济组织的劳动者都应当以国家主人翁的态度对待自己的劳动。国家提倡社会主义劳动竞赛，奖励劳动模范和先进工作者。国家提倡公民从事义务劳动。”</a:t>
            </a:r>
          </a:p>
        </p:txBody>
      </p:sp>
      <p:sp>
        <p:nvSpPr>
          <p:cNvPr id="4" name="圆角矩形 3"/>
          <p:cNvSpPr/>
          <p:nvPr/>
        </p:nvSpPr>
        <p:spPr>
          <a:xfrm>
            <a:off x="5220072" y="1420201"/>
            <a:ext cx="3661346" cy="335778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劳动是一切有劳动能力的公民的光荣职责。</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国有</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企业和城乡集体经济组织的劳动者都应当以国家主人翁的态度对待自己的劳动。国家提倡社会主义劳动竞赛，奖励劳动模范和先进工作者。国家提倡公民从事义务劳动。”</a:t>
            </a:r>
          </a:p>
        </p:txBody>
      </p:sp>
      <p:sp>
        <p:nvSpPr>
          <p:cNvPr id="5" name="KSO_Shape"/>
          <p:cNvSpPr/>
          <p:nvPr/>
        </p:nvSpPr>
        <p:spPr>
          <a:xfrm>
            <a:off x="3923928" y="264375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742419" y="758835"/>
            <a:ext cx="5763116"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8</a:t>
            </a:r>
            <a:r>
              <a:rPr lang="zh-CN" altLang="en-US" sz="2800" dirty="0">
                <a:solidFill>
                  <a:schemeClr val="bg1"/>
                </a:solidFill>
                <a:effectLst>
                  <a:outerShdw blurRad="38100" dist="38100" dir="2700000" algn="tl">
                    <a:srgbClr val="000000">
                      <a:alpha val="43137"/>
                    </a:srgbClr>
                  </a:outerShdw>
                </a:effectLst>
              </a:rPr>
              <a:t>、宪法第四十二条第三款修改部分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251520" y="1624150"/>
            <a:ext cx="3528112" cy="303583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省、直辖市、设区的市的人民代表大会每届任期五年。县、</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不设区的市、市辖区、</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乡、民族乡、镇的人民代表大会每届任期三年。</a:t>
            </a:r>
          </a:p>
        </p:txBody>
      </p:sp>
      <p:sp>
        <p:nvSpPr>
          <p:cNvPr id="4" name="圆角矩形 3"/>
          <p:cNvSpPr/>
          <p:nvPr/>
        </p:nvSpPr>
        <p:spPr>
          <a:xfrm>
            <a:off x="5220072" y="1563638"/>
            <a:ext cx="3672408" cy="3136556"/>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省、直辖市、县、市、市辖区的人民代表大会每届任期五年。乡、民族乡、镇的人民代表大会每届任期三年。</a:t>
            </a:r>
          </a:p>
        </p:txBody>
      </p:sp>
      <p:sp>
        <p:nvSpPr>
          <p:cNvPr id="5" name="KSO_Shape"/>
          <p:cNvSpPr/>
          <p:nvPr/>
        </p:nvSpPr>
        <p:spPr>
          <a:xfrm>
            <a:off x="3923928" y="2571750"/>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228249" y="860809"/>
            <a:ext cx="4687502"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9</a:t>
            </a:r>
            <a:r>
              <a:rPr lang="zh-CN" altLang="en-US" sz="2800" dirty="0">
                <a:solidFill>
                  <a:schemeClr val="bg1"/>
                </a:solidFill>
                <a:effectLst>
                  <a:outerShdw blurRad="38100" dist="38100" dir="2700000" algn="tl">
                    <a:srgbClr val="000000">
                      <a:alpha val="43137"/>
                    </a:srgbClr>
                  </a:outerShdw>
                </a:effectLst>
              </a:rPr>
              <a:t>、宪法第九十八条修改部分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395536" y="574749"/>
            <a:ext cx="7513844" cy="797166"/>
          </a:xfrm>
        </p:spPr>
        <p:txBody>
          <a:bodyPr>
            <a:noAutofit/>
          </a:bodyPr>
          <a:lstStyle/>
          <a:p>
            <a:pPr algn="ctr">
              <a:buFont typeface="Wingdings" panose="05000000000000000000" pitchFamily="2" charset="2"/>
              <a:buChar char="Ø"/>
            </a:pPr>
            <a:r>
              <a:rPr lang="en-US" altLang="zh-CN" dirty="0"/>
              <a:t> </a:t>
            </a:r>
            <a:r>
              <a:rPr lang="zh-CN" altLang="en-US" sz="2800" dirty="0">
                <a:latin typeface="华文中宋" panose="02010600040101010101" pitchFamily="2" charset="-122"/>
                <a:ea typeface="华文中宋" panose="02010600040101010101" pitchFamily="2" charset="-122"/>
              </a:rPr>
              <a:t>（三）</a:t>
            </a:r>
            <a:r>
              <a:rPr lang="en-US" altLang="zh-CN" sz="2800" dirty="0">
                <a:latin typeface="华文中宋" panose="02010600040101010101" pitchFamily="2" charset="-122"/>
                <a:ea typeface="华文中宋" panose="02010600040101010101" pitchFamily="2" charset="-122"/>
              </a:rPr>
              <a:t>1999</a:t>
            </a:r>
            <a:r>
              <a:rPr lang="zh-CN" altLang="en-US" sz="2800" dirty="0">
                <a:latin typeface="华文中宋" panose="02010600040101010101" pitchFamily="2" charset="-122"/>
                <a:ea typeface="华文中宋" panose="02010600040101010101" pitchFamily="2" charset="-122"/>
              </a:rPr>
              <a:t>年宪法修正案</a:t>
            </a:r>
            <a:endParaRPr lang="en-US" altLang="zh-CN" sz="2800" dirty="0">
              <a:latin typeface="华文中宋" panose="02010600040101010101" pitchFamily="2" charset="-122"/>
              <a:ea typeface="华文中宋" panose="02010600040101010101" pitchFamily="2" charset="-122"/>
            </a:endParaRPr>
          </a:p>
          <a:p>
            <a:pPr algn="ctr">
              <a:buFont typeface="Wingdings" panose="05000000000000000000" pitchFamily="2" charset="2"/>
              <a:buChar char="Ø"/>
            </a:pP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1999</a:t>
            </a:r>
            <a:r>
              <a:rPr lang="zh-CN" altLang="en-US" sz="2000" dirty="0">
                <a:solidFill>
                  <a:schemeClr val="tx1"/>
                </a:solidFill>
                <a:latin typeface="仿宋" panose="02010609060101010101" pitchFamily="49" charset="-122"/>
                <a:ea typeface="仿宋" panose="02010609060101010101" pitchFamily="49" charset="-122"/>
              </a:rPr>
              <a:t>年</a:t>
            </a:r>
            <a:r>
              <a:rPr lang="en-US" altLang="zh-CN" sz="2000" dirty="0">
                <a:solidFill>
                  <a:schemeClr val="tx1"/>
                </a:solidFill>
                <a:latin typeface="仿宋" panose="02010609060101010101" pitchFamily="49" charset="-122"/>
                <a:ea typeface="仿宋" panose="02010609060101010101" pitchFamily="49" charset="-122"/>
              </a:rPr>
              <a:t>3</a:t>
            </a:r>
            <a:r>
              <a:rPr lang="zh-CN" altLang="en-US" sz="2000" dirty="0">
                <a:solidFill>
                  <a:schemeClr val="tx1"/>
                </a:solidFill>
                <a:latin typeface="仿宋" panose="02010609060101010101" pitchFamily="49" charset="-122"/>
                <a:ea typeface="仿宋" panose="02010609060101010101" pitchFamily="49" charset="-122"/>
              </a:rPr>
              <a:t>月</a:t>
            </a:r>
            <a:r>
              <a:rPr lang="en-US" altLang="zh-CN" sz="2000" dirty="0">
                <a:solidFill>
                  <a:schemeClr val="tx1"/>
                </a:solidFill>
                <a:latin typeface="仿宋" panose="02010609060101010101" pitchFamily="49" charset="-122"/>
                <a:ea typeface="仿宋" panose="02010609060101010101" pitchFamily="49" charset="-122"/>
              </a:rPr>
              <a:t>15</a:t>
            </a:r>
            <a:r>
              <a:rPr lang="zh-CN" altLang="en-US" sz="2000" dirty="0">
                <a:solidFill>
                  <a:schemeClr val="tx1"/>
                </a:solidFill>
                <a:latin typeface="仿宋" panose="02010609060101010101" pitchFamily="49" charset="-122"/>
                <a:ea typeface="仿宋" panose="02010609060101010101" pitchFamily="49" charset="-122"/>
              </a:rPr>
              <a:t>日，九届全国人大二次会议通过）</a:t>
            </a:r>
          </a:p>
        </p:txBody>
      </p:sp>
      <p:sp>
        <p:nvSpPr>
          <p:cNvPr id="3" name="矩形 2"/>
          <p:cNvSpPr/>
          <p:nvPr/>
        </p:nvSpPr>
        <p:spPr>
          <a:xfrm>
            <a:off x="2309110" y="1426810"/>
            <a:ext cx="4610558"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a:t>
            </a:r>
            <a:r>
              <a:rPr lang="zh-CN" altLang="en-US" sz="2400" dirty="0">
                <a:solidFill>
                  <a:schemeClr val="bg1"/>
                </a:solidFill>
                <a:effectLst>
                  <a:outerShdw blurRad="38100" dist="38100" dir="2700000" algn="tl">
                    <a:srgbClr val="000000">
                      <a:alpha val="43137"/>
                    </a:srgbClr>
                  </a:outerShdw>
                </a:effectLst>
              </a:rPr>
              <a:t>、宪法序言第七自然段修改部分</a:t>
            </a:r>
          </a:p>
        </p:txBody>
      </p:sp>
      <p:sp>
        <p:nvSpPr>
          <p:cNvPr id="4" name="圆角矩形 3"/>
          <p:cNvSpPr/>
          <p:nvPr/>
        </p:nvSpPr>
        <p:spPr>
          <a:xfrm>
            <a:off x="323528" y="2032490"/>
            <a:ext cx="8496944" cy="226402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中国新民主主义革命的胜利和社会主义事业的成就，都是中国共产党领导中国各族人民，在马克思列宁主义、毛泽东思想的指引下，坚持真理，修正错误，战胜许多艰难险阻而取得的。</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我国正处于</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社会主义初级阶段。国家的根本任务是，</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根据建设有中国特色社会主义的理论</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，在马克思列宁主义、毛泽东思想指引下，</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坚持人民民主专政，坚持社会主义道路，坚持改革开放，不断完善社会主义的各项制度，</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把我国建设成为富强、民主、文明的社会主义国家。</a:t>
            </a:r>
          </a:p>
        </p:txBody>
      </p:sp>
      <p:sp>
        <p:nvSpPr>
          <p:cNvPr id="7" name="KSO_Shape"/>
          <p:cNvSpPr/>
          <p:nvPr/>
        </p:nvSpPr>
        <p:spPr>
          <a:xfrm rot="5400000">
            <a:off x="4302093" y="4080853"/>
            <a:ext cx="1086256" cy="936104"/>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ffectLst>
                <a:outerShdw blurRad="38100" dist="38100" dir="2700000" algn="tl">
                  <a:srgbClr val="000000">
                    <a:alpha val="43137"/>
                  </a:srgbClr>
                </a:outerShdw>
              </a:effectLst>
            </a:endParaRPr>
          </a:p>
        </p:txBody>
      </p:sp>
      <p:sp>
        <p:nvSpPr>
          <p:cNvPr id="8" name="文本框 7"/>
          <p:cNvSpPr txBox="1"/>
          <p:nvPr/>
        </p:nvSpPr>
        <p:spPr>
          <a:xfrm>
            <a:off x="4614389" y="4011909"/>
            <a:ext cx="461665" cy="792088"/>
          </a:xfrm>
          <a:prstGeom prst="rect">
            <a:avLst/>
          </a:prstGeom>
          <a:noFill/>
        </p:spPr>
        <p:txBody>
          <a:bodyPr vert="eaVert" wrap="square" rtlCol="0">
            <a:spAutoFit/>
          </a:bodyPr>
          <a:lstStyle/>
          <a:p>
            <a:pPr algn="ctr"/>
            <a:r>
              <a:rPr lang="zh-CN" altLang="en-US" dirty="0">
                <a:solidFill>
                  <a:schemeClr val="bg1"/>
                </a:solidFill>
                <a:effectLst>
                  <a:outerShdw blurRad="38100" dist="38100" dir="2700000" algn="tl">
                    <a:srgbClr val="000000">
                      <a:alpha val="43137"/>
                    </a:srgbClr>
                  </a:outerShdw>
                </a:effectLst>
              </a:rPr>
              <a:t>修改为</a:t>
            </a:r>
          </a:p>
        </p:txBody>
      </p:sp>
      <p:pic>
        <p:nvPicPr>
          <p:cNvPr id="9"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0" name="矩形 9"/>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1"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76005"/>
            <a:ext cx="9144000" cy="2690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 name="KSO_Shape"/>
          <p:cNvSpPr/>
          <p:nvPr/>
        </p:nvSpPr>
        <p:spPr>
          <a:xfrm rot="5400000">
            <a:off x="3959931" y="1265389"/>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bg1"/>
              </a:solidFill>
              <a:effectLst>
                <a:outerShdw blurRad="38100" dist="38100" dir="2700000" algn="tl">
                  <a:srgbClr val="000000">
                    <a:alpha val="43137"/>
                  </a:srgbClr>
                </a:outerShdw>
              </a:effectLst>
            </a:endParaRPr>
          </a:p>
        </p:txBody>
      </p:sp>
      <p:sp>
        <p:nvSpPr>
          <p:cNvPr id="3" name="矩形 2"/>
          <p:cNvSpPr/>
          <p:nvPr/>
        </p:nvSpPr>
        <p:spPr>
          <a:xfrm>
            <a:off x="2555776" y="638742"/>
            <a:ext cx="4185761"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宪法序言第七自然段修改部分</a:t>
            </a:r>
          </a:p>
        </p:txBody>
      </p:sp>
      <p:sp>
        <p:nvSpPr>
          <p:cNvPr id="5" name="圆角矩形 4"/>
          <p:cNvSpPr/>
          <p:nvPr/>
        </p:nvSpPr>
        <p:spPr>
          <a:xfrm>
            <a:off x="575554" y="2283718"/>
            <a:ext cx="8460942" cy="2494263"/>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中国新民主主义革命的胜利和社会主义事业的成就，是中国共产党领导中国各族人民，在马克思列宁主义、毛泽东思想的指引下，坚持真理，修正错误，战胜许多艰难险阻而取得的。</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我国将长期处于</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社会主义初级阶段。国家的根本任务是，</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沿着建设有中国特色社会主义的道路</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，在马克思列宁主义、毛泽东思想、</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邓小平理论</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指引下，</a:t>
            </a:r>
            <a:r>
              <a:rPr lang="zh-CN" altLang="en-US" sz="20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发展社会主义市场经济，发展社会主义民主，健全社会主义法制，自力更生，艰苦奋斗，逐步实现工业、农业、国防和科学技术的现代化，</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把我国建设成为富强、民主、文明的社会主义国家。</a:t>
            </a:r>
          </a:p>
        </p:txBody>
      </p:sp>
      <p:sp>
        <p:nvSpPr>
          <p:cNvPr id="6" name="文本框 5"/>
          <p:cNvSpPr txBox="1"/>
          <p:nvPr/>
        </p:nvSpPr>
        <p:spPr>
          <a:xfrm>
            <a:off x="4341166" y="1191861"/>
            <a:ext cx="461665" cy="792088"/>
          </a:xfrm>
          <a:prstGeom prst="rect">
            <a:avLst/>
          </a:prstGeom>
          <a:noFill/>
        </p:spPr>
        <p:txBody>
          <a:bodyPr vert="eaVert" wrap="square" rtlCol="0">
            <a:spAutoFit/>
          </a:bodyPr>
          <a:lstStyle/>
          <a:p>
            <a:pPr algn="ctr"/>
            <a:r>
              <a:rPr lang="zh-CN" altLang="en-US" dirty="0">
                <a:solidFill>
                  <a:schemeClr val="bg1"/>
                </a:solidFill>
                <a:effectLst>
                  <a:outerShdw blurRad="38100" dist="38100" dir="2700000" algn="tl">
                    <a:srgbClr val="000000">
                      <a:alpha val="43137"/>
                    </a:srgbClr>
                  </a:outerShdw>
                </a:effectLst>
              </a:rPr>
              <a:t>修改为</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 name="TextBox 14"/>
          <p:cNvSpPr txBox="1"/>
          <p:nvPr/>
        </p:nvSpPr>
        <p:spPr>
          <a:xfrm>
            <a:off x="730666" y="1929976"/>
            <a:ext cx="5688631" cy="523220"/>
          </a:xfrm>
          <a:prstGeom prst="rect">
            <a:avLst/>
          </a:prstGeom>
          <a:noFill/>
        </p:spPr>
        <p:txBody>
          <a:bodyPr wrap="square" rtlCol="0">
            <a:spAutoFit/>
          </a:bodyPr>
          <a:lstStyle>
            <a:defPPr>
              <a:defRPr lang="zh-CN"/>
            </a:defPPr>
            <a:lvl1pPr>
              <a:defRPr sz="1380" b="1">
                <a:solidFill>
                  <a:schemeClr val="accent2"/>
                </a:solidFill>
                <a:latin typeface="微软雅黑" panose="020B0503020204020204" pitchFamily="34" charset="-122"/>
                <a:ea typeface="微软雅黑" panose="020B0503020204020204" pitchFamily="34" charset="-122"/>
              </a:defRPr>
            </a:lvl1pPr>
          </a:lstStyle>
          <a:p>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一、与时俱进是宪法的</a:t>
            </a:r>
            <a:r>
              <a:rPr lang="zh-CN" altLang="en-US" sz="28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内在要求</a:t>
            </a:r>
          </a:p>
        </p:txBody>
      </p:sp>
      <p:sp>
        <p:nvSpPr>
          <p:cNvPr id="19" name="TextBox 18"/>
          <p:cNvSpPr txBox="1"/>
          <p:nvPr/>
        </p:nvSpPr>
        <p:spPr>
          <a:xfrm>
            <a:off x="696995" y="2581474"/>
            <a:ext cx="6249696" cy="523220"/>
          </a:xfrm>
          <a:prstGeom prst="rect">
            <a:avLst/>
          </a:prstGeom>
          <a:noFill/>
        </p:spPr>
        <p:txBody>
          <a:bodyPr wrap="square" rtlCol="0">
            <a:spAutoFit/>
          </a:bodyPr>
          <a:lstStyle>
            <a:defPPr>
              <a:defRPr lang="zh-CN"/>
            </a:defPPr>
            <a:lvl1pPr>
              <a:defRPr sz="1380" b="1">
                <a:solidFill>
                  <a:schemeClr val="accent2"/>
                </a:solidFill>
                <a:latin typeface="微软雅黑" panose="020B0503020204020204" pitchFamily="34" charset="-122"/>
                <a:ea typeface="微软雅黑" panose="020B0503020204020204" pitchFamily="34" charset="-122"/>
              </a:defRPr>
            </a:lvl1pPr>
          </a:lstStyle>
          <a:p>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二、新中国宪法在形式上的</a:t>
            </a:r>
            <a:r>
              <a:rPr lang="zh-CN" altLang="en-US" sz="28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历史演变</a:t>
            </a:r>
          </a:p>
        </p:txBody>
      </p:sp>
      <p:sp>
        <p:nvSpPr>
          <p:cNvPr id="23" name="TextBox 22"/>
          <p:cNvSpPr txBox="1"/>
          <p:nvPr/>
        </p:nvSpPr>
        <p:spPr>
          <a:xfrm>
            <a:off x="697230" y="3286125"/>
            <a:ext cx="6753860" cy="521970"/>
          </a:xfrm>
          <a:prstGeom prst="rect">
            <a:avLst/>
          </a:prstGeom>
          <a:noFill/>
        </p:spPr>
        <p:txBody>
          <a:bodyPr wrap="square" rtlCol="0">
            <a:spAutoFit/>
          </a:bodyPr>
          <a:lstStyle>
            <a:defPPr>
              <a:defRPr lang="zh-CN"/>
            </a:defPPr>
            <a:lvl1pPr>
              <a:defRPr sz="1380" b="1">
                <a:solidFill>
                  <a:schemeClr val="accent2"/>
                </a:solidFill>
                <a:latin typeface="微软雅黑" panose="020B0503020204020204" pitchFamily="34" charset="-122"/>
                <a:ea typeface="微软雅黑" panose="020B0503020204020204" pitchFamily="34" charset="-122"/>
              </a:defRPr>
            </a:lvl1pPr>
          </a:lstStyle>
          <a:p>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三、</a:t>
            </a:r>
            <a:r>
              <a:rPr lang="en-US" altLang="zh-CN"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1982</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年宪法前</a:t>
            </a:r>
            <a:r>
              <a:rPr lang="en-US" altLang="zh-CN"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4</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次修正案</a:t>
            </a:r>
            <a:r>
              <a:rPr lang="zh-CN" altLang="en-US" sz="28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内容概述</a:t>
            </a:r>
          </a:p>
        </p:txBody>
      </p:sp>
      <p:sp>
        <p:nvSpPr>
          <p:cNvPr id="28" name="TextBox 22"/>
          <p:cNvSpPr txBox="1"/>
          <p:nvPr/>
        </p:nvSpPr>
        <p:spPr>
          <a:xfrm>
            <a:off x="647620" y="3884471"/>
            <a:ext cx="7848759" cy="523220"/>
          </a:xfrm>
          <a:prstGeom prst="rect">
            <a:avLst/>
          </a:prstGeom>
          <a:noFill/>
        </p:spPr>
        <p:txBody>
          <a:bodyPr wrap="square" rtlCol="0">
            <a:spAutoFit/>
          </a:bodyPr>
          <a:lstStyle>
            <a:defPPr>
              <a:defRPr lang="zh-CN"/>
            </a:defPPr>
            <a:lvl1pPr>
              <a:defRPr sz="1380" b="1">
                <a:solidFill>
                  <a:schemeClr val="accent2"/>
                </a:solidFill>
                <a:latin typeface="微软雅黑" panose="020B0503020204020204" pitchFamily="34" charset="-122"/>
                <a:ea typeface="微软雅黑" panose="020B0503020204020204" pitchFamily="34" charset="-122"/>
              </a:defRPr>
            </a:lvl1pPr>
          </a:lstStyle>
          <a:p>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四、</a:t>
            </a:r>
            <a:r>
              <a:rPr lang="en-US" altLang="zh-CN"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2018</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年宪法修改的</a:t>
            </a:r>
            <a:r>
              <a:rPr lang="zh-CN" altLang="en-US" sz="28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背景</a:t>
            </a:r>
            <a:r>
              <a:rPr lang="zh-CN" altLang="en-US" sz="2800" dirty="0">
                <a:solidFill>
                  <a:schemeClr val="tx1"/>
                </a:solidFill>
                <a:latin typeface="华文中宋" panose="02010600040101010101" pitchFamily="2" charset="-122"/>
                <a:ea typeface="华文中宋" panose="02010600040101010101" pitchFamily="2" charset="-122"/>
                <a:cs typeface="+mn-ea"/>
                <a:sym typeface="Impact" panose="020B0806030902050204" pitchFamily="34" charset="0"/>
              </a:rPr>
              <a:t>和修正案的主要</a:t>
            </a:r>
            <a:r>
              <a:rPr lang="zh-CN" altLang="en-US" sz="28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内容</a:t>
            </a:r>
          </a:p>
        </p:txBody>
      </p:sp>
      <p:sp>
        <p:nvSpPr>
          <p:cNvPr id="4" name="矩形 3"/>
          <p:cNvSpPr/>
          <p:nvPr/>
        </p:nvSpPr>
        <p:spPr>
          <a:xfrm>
            <a:off x="2267744" y="634975"/>
            <a:ext cx="3672408" cy="1030447"/>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内  容</a:t>
            </a:r>
          </a:p>
        </p:txBody>
      </p:sp>
      <p:sp>
        <p:nvSpPr>
          <p:cNvPr id="16" name="矩形 1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pic>
        <p:nvPicPr>
          <p:cNvPr id="2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709293" y="1068175"/>
            <a:ext cx="7725192"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2</a:t>
            </a:r>
            <a:r>
              <a:rPr lang="zh-CN" altLang="en-US" sz="2400" dirty="0">
                <a:solidFill>
                  <a:schemeClr val="bg1"/>
                </a:solidFill>
                <a:effectLst>
                  <a:outerShdw blurRad="38100" dist="38100" dir="2700000" algn="tl">
                    <a:srgbClr val="000000">
                      <a:alpha val="43137"/>
                    </a:srgbClr>
                  </a:outerShdw>
                </a:effectLst>
              </a:rPr>
              <a:t>、宪法第五条修改部分：增加一款，作为第一款，规定</a:t>
            </a:r>
          </a:p>
        </p:txBody>
      </p:sp>
      <p:sp>
        <p:nvSpPr>
          <p:cNvPr id="9" name="圆角矩形 8"/>
          <p:cNvSpPr/>
          <p:nvPr/>
        </p:nvSpPr>
        <p:spPr>
          <a:xfrm>
            <a:off x="971600" y="2355726"/>
            <a:ext cx="7272808" cy="115212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中华人民共和国实行</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依法治国</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，建设社会主义</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法治国家</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779662"/>
            <a:ext cx="2149202" cy="2520000"/>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“社会主义公有制消灭人剥削人的制度，实行各尽所能，按劳分配的原则</a:t>
            </a:r>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a:t>
            </a:r>
          </a:p>
        </p:txBody>
      </p:sp>
      <p:sp>
        <p:nvSpPr>
          <p:cNvPr id="4" name="圆角矩形 3"/>
          <p:cNvSpPr/>
          <p:nvPr/>
        </p:nvSpPr>
        <p:spPr>
          <a:xfrm>
            <a:off x="3635896" y="1131590"/>
            <a:ext cx="5328592" cy="367240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   </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“中华人民共和国的社会主义经济制度的基础是生产资料的社会主义公有制，即全民所有制和劳动群众集体所有制。</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社会主义公有制消灭人剥削人的制度，实行各尽所能、按劳分配的原则。</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”“国家在社会主义初级阶段，坚持公有制为主体、多种所有制经济共同发展的基本经济制度，坚持按劳分配为主体、多种分配方式并存的分配制度。”</a:t>
            </a:r>
          </a:p>
        </p:txBody>
      </p:sp>
      <p:sp>
        <p:nvSpPr>
          <p:cNvPr id="5" name="KSO_Shape"/>
          <p:cNvSpPr/>
          <p:nvPr/>
        </p:nvSpPr>
        <p:spPr>
          <a:xfrm>
            <a:off x="2411760" y="249974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339752" y="494152"/>
            <a:ext cx="3966150"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3</a:t>
            </a:r>
            <a:r>
              <a:rPr lang="zh-CN" altLang="en-US" sz="2800" dirty="0">
                <a:solidFill>
                  <a:schemeClr val="bg1"/>
                </a:solidFill>
                <a:effectLst>
                  <a:outerShdw blurRad="38100" dist="38100" dir="2700000" algn="tl">
                    <a:srgbClr val="000000">
                      <a:alpha val="43137"/>
                    </a:srgbClr>
                  </a:outerShdw>
                </a:effectLst>
              </a:rPr>
              <a:t>、宪法第六条修改部分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563638"/>
            <a:ext cx="3589010" cy="316835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农村中的</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家庭联产承包为主的责任制和</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生产、供销、信用、消费等各种形式的合作经济，是社会主义劳动群众集体所有制经济。</a:t>
            </a:r>
          </a:p>
        </p:txBody>
      </p:sp>
      <p:sp>
        <p:nvSpPr>
          <p:cNvPr id="4" name="圆角矩形 3"/>
          <p:cNvSpPr/>
          <p:nvPr/>
        </p:nvSpPr>
        <p:spPr>
          <a:xfrm>
            <a:off x="5220072" y="1548603"/>
            <a:ext cx="3672408" cy="3039371"/>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农村集体经济组织实行家庭承包经营为基础、统分结合的双层经营体制。</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农村中的生产、供销、信用、消费等各种形式的合作经济，是社会主义劳动群众集体所有制经济。</a:t>
            </a:r>
          </a:p>
        </p:txBody>
      </p:sp>
      <p:sp>
        <p:nvSpPr>
          <p:cNvPr id="5" name="KSO_Shape"/>
          <p:cNvSpPr/>
          <p:nvPr/>
        </p:nvSpPr>
        <p:spPr>
          <a:xfrm>
            <a:off x="3923928" y="2427734"/>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117757" y="784142"/>
            <a:ext cx="5032147"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4</a:t>
            </a:r>
            <a:r>
              <a:rPr lang="zh-CN" altLang="en-US" sz="2800" dirty="0">
                <a:solidFill>
                  <a:schemeClr val="bg1"/>
                </a:solidFill>
                <a:effectLst>
                  <a:outerShdw blurRad="38100" dist="38100" dir="2700000" algn="tl">
                    <a:srgbClr val="000000">
                      <a:alpha val="43137"/>
                    </a:srgbClr>
                  </a:outerShdw>
                </a:effectLst>
              </a:rPr>
              <a:t>、宪法第八条第一款修改部分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07504" y="1369951"/>
            <a:ext cx="3672408" cy="3362039"/>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“在法律规定范围内的城乡劳动者个体经济，是社会主义公有制经济的补充。国家保护个体经济的合法的权利和利益。”“国家通过行政管理，指导、帮助和监督个体经济。”</a:t>
            </a:r>
            <a:r>
              <a:rPr lang="zh-CN" altLang="en-US"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a:t>
            </a:r>
            <a:r>
              <a:rPr lang="zh-CN" altLang="en-US"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国家允许私营经济在法律规定的范围内存在和发展。私营经济是社会主义公有制经济的补充。</a:t>
            </a:r>
            <a:r>
              <a:rPr lang="zh-CN" altLang="en-US"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国家保护私营经济的合法的权利和利益，对私营经济实行引导、监督和管理。”</a:t>
            </a:r>
          </a:p>
        </p:txBody>
      </p:sp>
      <p:sp>
        <p:nvSpPr>
          <p:cNvPr id="4" name="圆角矩形 3"/>
          <p:cNvSpPr/>
          <p:nvPr/>
        </p:nvSpPr>
        <p:spPr>
          <a:xfrm>
            <a:off x="5220072" y="1426889"/>
            <a:ext cx="3744416" cy="336203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在法律规定范围内的个体经济、私营经济等非公有制经济，是社会主义市场经济的重要组成部分。</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”“国家保护个体经济、私营经济的合法的权利和利益。国家对个体经济、私营经济实行引导、监督和管理。”</a:t>
            </a:r>
          </a:p>
        </p:txBody>
      </p:sp>
      <p:sp>
        <p:nvSpPr>
          <p:cNvPr id="5" name="KSO_Shape"/>
          <p:cNvSpPr/>
          <p:nvPr/>
        </p:nvSpPr>
        <p:spPr>
          <a:xfrm>
            <a:off x="3923928" y="2211710"/>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430947" y="694816"/>
            <a:ext cx="4326827"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5</a:t>
            </a:r>
            <a:r>
              <a:rPr lang="zh-CN" altLang="en-US" sz="2800" dirty="0">
                <a:solidFill>
                  <a:schemeClr val="bg1"/>
                </a:solidFill>
                <a:effectLst>
                  <a:outerShdw blurRad="38100" dist="38100" dir="2700000" algn="tl">
                    <a:srgbClr val="000000">
                      <a:alpha val="43137"/>
                    </a:srgbClr>
                  </a:outerShdw>
                </a:effectLst>
              </a:rPr>
              <a:t>、宪法第十一条修改部分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66714"/>
            <a:ext cx="9144000" cy="278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07504" y="1483861"/>
            <a:ext cx="3672104" cy="2215509"/>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国家维护社会秩序，镇压叛国和其他</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反革命的活动</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，制裁危害社会治安、破坏社会主义经济和其他犯罪的活动，惩办和改造犯罪分子。</a:t>
            </a:r>
          </a:p>
        </p:txBody>
      </p:sp>
      <p:sp>
        <p:nvSpPr>
          <p:cNvPr id="4" name="圆角矩形 3"/>
          <p:cNvSpPr/>
          <p:nvPr/>
        </p:nvSpPr>
        <p:spPr>
          <a:xfrm>
            <a:off x="5220072" y="1364273"/>
            <a:ext cx="3672104" cy="2335097"/>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国家维护社会秩序，镇压叛国和</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其他危害国家安全</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的犯罪活动，制裁危害社会治安、破坏社会主义经济和其他犯罪的活动，惩办和改造犯罪分子。</a:t>
            </a:r>
          </a:p>
        </p:txBody>
      </p:sp>
      <p:sp>
        <p:nvSpPr>
          <p:cNvPr id="5" name="KSO_Shape"/>
          <p:cNvSpPr/>
          <p:nvPr/>
        </p:nvSpPr>
        <p:spPr>
          <a:xfrm>
            <a:off x="3923928" y="2211710"/>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116570" y="691977"/>
            <a:ext cx="4687502"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6</a:t>
            </a:r>
            <a:r>
              <a:rPr lang="zh-CN" altLang="en-US" sz="2800" dirty="0">
                <a:solidFill>
                  <a:schemeClr val="bg1"/>
                </a:solidFill>
                <a:effectLst>
                  <a:outerShdw blurRad="38100" dist="38100" dir="2700000" algn="tl">
                    <a:srgbClr val="000000">
                      <a:alpha val="43137"/>
                    </a:srgbClr>
                  </a:outerShdw>
                </a:effectLst>
              </a:rPr>
              <a:t>、宪法第二十八条修改部分</a:t>
            </a:r>
          </a:p>
        </p:txBody>
      </p:sp>
      <p:sp>
        <p:nvSpPr>
          <p:cNvPr id="8" name="矩形 7"/>
          <p:cNvSpPr/>
          <p:nvPr/>
        </p:nvSpPr>
        <p:spPr>
          <a:xfrm>
            <a:off x="395536" y="3790325"/>
            <a:ext cx="8352928" cy="923330"/>
          </a:xfrm>
          <a:prstGeom prst="rect">
            <a:avLst/>
          </a:prstGeom>
        </p:spPr>
        <p:txBody>
          <a:bodyPr wrap="square">
            <a:spAutoFit/>
          </a:bodyPr>
          <a:lstStyle/>
          <a:p>
            <a:pPr algn="just"/>
            <a:r>
              <a:rPr lang="zh-CN" altLang="en-US" b="1" dirty="0">
                <a:solidFill>
                  <a:srgbClr val="C00000"/>
                </a:solidFill>
                <a:latin typeface="华文中宋" panose="02010600040101010101" pitchFamily="2" charset="-122"/>
                <a:ea typeface="华文中宋" panose="02010600040101010101" pitchFamily="2" charset="-122"/>
                <a:sym typeface="Impact" panose="020B0806030902050204" pitchFamily="34" charset="0"/>
              </a:rPr>
              <a:t>说明：</a:t>
            </a:r>
            <a:r>
              <a:rPr lang="en-US" altLang="zh-CN" dirty="0">
                <a:latin typeface="黑体" panose="02010609060101010101" pitchFamily="49" charset="-122"/>
                <a:ea typeface="黑体" panose="02010609060101010101" pitchFamily="49" charset="-122"/>
                <a:sym typeface="Impact" panose="020B0806030902050204" pitchFamily="34" charset="0"/>
              </a:rPr>
              <a:t>《</a:t>
            </a:r>
            <a:r>
              <a:rPr lang="zh-CN" altLang="en-US" dirty="0">
                <a:latin typeface="黑体" panose="02010609060101010101" pitchFamily="49" charset="-122"/>
                <a:ea typeface="黑体" panose="02010609060101010101" pitchFamily="49" charset="-122"/>
                <a:sym typeface="Impact" panose="020B0806030902050204" pitchFamily="34" charset="0"/>
              </a:rPr>
              <a:t>中华人民共和国刑法（</a:t>
            </a:r>
            <a:r>
              <a:rPr lang="en-US" altLang="zh-CN" dirty="0">
                <a:latin typeface="黑体" panose="02010609060101010101" pitchFamily="49" charset="-122"/>
                <a:ea typeface="黑体" panose="02010609060101010101" pitchFamily="49" charset="-122"/>
                <a:sym typeface="Impact" panose="020B0806030902050204" pitchFamily="34" charset="0"/>
              </a:rPr>
              <a:t>1997</a:t>
            </a:r>
            <a:r>
              <a:rPr lang="zh-CN" altLang="en-US" dirty="0">
                <a:latin typeface="黑体" panose="02010609060101010101" pitchFamily="49" charset="-122"/>
                <a:ea typeface="黑体" panose="02010609060101010101" pitchFamily="49" charset="-122"/>
                <a:sym typeface="Impact" panose="020B0806030902050204" pitchFamily="34" charset="0"/>
              </a:rPr>
              <a:t>年）</a:t>
            </a:r>
            <a:r>
              <a:rPr lang="en-US" altLang="zh-CN" dirty="0">
                <a:latin typeface="黑体" panose="02010609060101010101" pitchFamily="49" charset="-122"/>
                <a:ea typeface="黑体" panose="02010609060101010101" pitchFamily="49" charset="-122"/>
                <a:sym typeface="Impact" panose="020B0806030902050204" pitchFamily="34" charset="0"/>
              </a:rPr>
              <a:t>》</a:t>
            </a:r>
            <a:r>
              <a:rPr lang="zh-CN" altLang="en-US" dirty="0">
                <a:latin typeface="黑体" panose="02010609060101010101" pitchFamily="49" charset="-122"/>
                <a:ea typeface="黑体" panose="02010609060101010101" pitchFamily="49" charset="-122"/>
                <a:sym typeface="Impact" panose="020B0806030902050204" pitchFamily="34" charset="0"/>
              </a:rPr>
              <a:t>已经把</a:t>
            </a:r>
            <a:r>
              <a:rPr lang="zh-CN" altLang="en-US" dirty="0">
                <a:solidFill>
                  <a:srgbClr val="C00000"/>
                </a:solidFill>
                <a:latin typeface="黑体" panose="02010609060101010101" pitchFamily="49" charset="-122"/>
                <a:ea typeface="黑体" panose="02010609060101010101" pitchFamily="49" charset="-122"/>
                <a:sym typeface="Impact" panose="020B0806030902050204" pitchFamily="34" charset="0"/>
              </a:rPr>
              <a:t>反革命罪</a:t>
            </a:r>
            <a:r>
              <a:rPr lang="zh-CN" altLang="en-US" dirty="0">
                <a:latin typeface="黑体" panose="02010609060101010101" pitchFamily="49" charset="-122"/>
                <a:ea typeface="黑体" panose="02010609060101010101" pitchFamily="49" charset="-122"/>
                <a:sym typeface="Impact" panose="020B0806030902050204" pitchFamily="34" charset="0"/>
              </a:rPr>
              <a:t>，改成</a:t>
            </a:r>
            <a:r>
              <a:rPr lang="zh-CN" altLang="en-US" dirty="0">
                <a:solidFill>
                  <a:srgbClr val="C00000"/>
                </a:solidFill>
                <a:latin typeface="黑体" panose="02010609060101010101" pitchFamily="49" charset="-122"/>
                <a:ea typeface="黑体" panose="02010609060101010101" pitchFamily="49" charset="-122"/>
                <a:sym typeface="Impact" panose="020B0806030902050204" pitchFamily="34" charset="0"/>
              </a:rPr>
              <a:t>危害国家安全罪</a:t>
            </a:r>
            <a:r>
              <a:rPr lang="zh-CN" altLang="en-US" dirty="0">
                <a:latin typeface="黑体" panose="02010609060101010101" pitchFamily="49" charset="-122"/>
                <a:ea typeface="黑体" panose="02010609060101010101" pitchFamily="49" charset="-122"/>
                <a:sym typeface="Impact" panose="020B0806030902050204" pitchFamily="34" charset="0"/>
              </a:rPr>
              <a:t>了</a:t>
            </a:r>
            <a:r>
              <a:rPr lang="en-US" altLang="zh-CN" dirty="0">
                <a:latin typeface="黑体" panose="02010609060101010101" pitchFamily="49" charset="-122"/>
                <a:ea typeface="黑体" panose="02010609060101010101" pitchFamily="49" charset="-122"/>
                <a:sym typeface="Impact" panose="020B0806030902050204" pitchFamily="34" charset="0"/>
              </a:rPr>
              <a:t>, 《</a:t>
            </a:r>
            <a:r>
              <a:rPr lang="zh-CN" altLang="en-US" dirty="0">
                <a:latin typeface="黑体" panose="02010609060101010101" pitchFamily="49" charset="-122"/>
                <a:ea typeface="黑体" panose="02010609060101010101" pitchFamily="49" charset="-122"/>
                <a:sym typeface="Impact" panose="020B0806030902050204" pitchFamily="34" charset="0"/>
              </a:rPr>
              <a:t>中华人民共和国宪法（</a:t>
            </a:r>
            <a:r>
              <a:rPr lang="en-US" altLang="zh-CN" dirty="0">
                <a:latin typeface="黑体" panose="02010609060101010101" pitchFamily="49" charset="-122"/>
                <a:ea typeface="黑体" panose="02010609060101010101" pitchFamily="49" charset="-122"/>
                <a:sym typeface="Impact" panose="020B0806030902050204" pitchFamily="34" charset="0"/>
              </a:rPr>
              <a:t>1999</a:t>
            </a:r>
            <a:r>
              <a:rPr lang="zh-CN" altLang="en-US" dirty="0">
                <a:latin typeface="黑体" panose="02010609060101010101" pitchFamily="49" charset="-122"/>
                <a:ea typeface="黑体" panose="02010609060101010101" pitchFamily="49" charset="-122"/>
                <a:sym typeface="Impact" panose="020B0806030902050204" pitchFamily="34" charset="0"/>
              </a:rPr>
              <a:t>年）</a:t>
            </a:r>
            <a:r>
              <a:rPr lang="en-US" altLang="zh-CN" dirty="0">
                <a:latin typeface="黑体" panose="02010609060101010101" pitchFamily="49" charset="-122"/>
                <a:ea typeface="黑体" panose="02010609060101010101" pitchFamily="49" charset="-122"/>
                <a:sym typeface="Impact" panose="020B0806030902050204" pitchFamily="34" charset="0"/>
              </a:rPr>
              <a:t>》</a:t>
            </a:r>
            <a:r>
              <a:rPr lang="zh-CN" altLang="en-US" dirty="0">
                <a:latin typeface="黑体" panose="02010609060101010101" pitchFamily="49" charset="-122"/>
                <a:ea typeface="黑体" panose="02010609060101010101" pitchFamily="49" charset="-122"/>
                <a:sym typeface="Impact" panose="020B0806030902050204" pitchFamily="34" charset="0"/>
              </a:rPr>
              <a:t>是来确认刑法里面的修改。也就是刑法修改在前，宪法修改在后。</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876005"/>
            <a:ext cx="9144000" cy="2690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文本占位符 1"/>
          <p:cNvSpPr>
            <a:spLocks noGrp="1"/>
          </p:cNvSpPr>
          <p:nvPr>
            <p:ph type="body" sz="quarter" idx="10"/>
          </p:nvPr>
        </p:nvSpPr>
        <p:spPr>
          <a:xfrm>
            <a:off x="1907704" y="632972"/>
            <a:ext cx="6624736" cy="905220"/>
          </a:xfrm>
        </p:spPr>
        <p:txBody>
          <a:bodyPr>
            <a:noAutofit/>
          </a:bodyPr>
          <a:lstStyle/>
          <a:p>
            <a:pPr algn="ctr"/>
            <a:r>
              <a:rPr lang="zh-CN" altLang="en-US" sz="2800" dirty="0">
                <a:latin typeface="华文中宋" panose="02010600040101010101" pitchFamily="2" charset="-122"/>
                <a:ea typeface="华文中宋" panose="02010600040101010101" pitchFamily="2" charset="-122"/>
              </a:rPr>
              <a:t>（四）</a:t>
            </a:r>
            <a:r>
              <a:rPr lang="en-US" altLang="zh-CN" sz="2800" dirty="0">
                <a:latin typeface="华文中宋" panose="02010600040101010101" pitchFamily="2" charset="-122"/>
                <a:ea typeface="华文中宋" panose="02010600040101010101" pitchFamily="2" charset="-122"/>
              </a:rPr>
              <a:t>2004</a:t>
            </a:r>
            <a:r>
              <a:rPr lang="zh-CN" altLang="en-US" sz="2800" dirty="0">
                <a:latin typeface="华文中宋" panose="02010600040101010101" pitchFamily="2" charset="-122"/>
                <a:ea typeface="华文中宋" panose="02010600040101010101" pitchFamily="2" charset="-122"/>
              </a:rPr>
              <a:t>年宪法修正案</a:t>
            </a:r>
            <a:endParaRPr lang="en-US" altLang="zh-CN" sz="2800" dirty="0">
              <a:latin typeface="华文中宋" panose="02010600040101010101" pitchFamily="2" charset="-122"/>
              <a:ea typeface="华文中宋" panose="02010600040101010101" pitchFamily="2" charset="-122"/>
            </a:endParaRPr>
          </a:p>
          <a:p>
            <a:pPr algn="ctr"/>
            <a:r>
              <a:rPr lang="zh-CN" altLang="en-US" sz="2000" dirty="0">
                <a:solidFill>
                  <a:schemeClr val="tx1"/>
                </a:solidFill>
                <a:latin typeface="仿宋" panose="02010609060101010101" pitchFamily="49" charset="-122"/>
                <a:ea typeface="仿宋" panose="02010609060101010101" pitchFamily="49" charset="-122"/>
              </a:rPr>
              <a:t>（</a:t>
            </a:r>
            <a:r>
              <a:rPr lang="en-US" altLang="zh-CN" sz="2000" dirty="0">
                <a:solidFill>
                  <a:schemeClr val="tx1"/>
                </a:solidFill>
                <a:latin typeface="仿宋" panose="02010609060101010101" pitchFamily="49" charset="-122"/>
                <a:ea typeface="仿宋" panose="02010609060101010101" pitchFamily="49" charset="-122"/>
              </a:rPr>
              <a:t>2004</a:t>
            </a:r>
            <a:r>
              <a:rPr lang="zh-CN" altLang="en-US" sz="2000" dirty="0">
                <a:solidFill>
                  <a:schemeClr val="tx1"/>
                </a:solidFill>
                <a:latin typeface="仿宋" panose="02010609060101010101" pitchFamily="49" charset="-122"/>
                <a:ea typeface="仿宋" panose="02010609060101010101" pitchFamily="49" charset="-122"/>
              </a:rPr>
              <a:t>年</a:t>
            </a:r>
            <a:r>
              <a:rPr lang="en-US" altLang="zh-CN" sz="2000" dirty="0">
                <a:solidFill>
                  <a:schemeClr val="tx1"/>
                </a:solidFill>
                <a:latin typeface="仿宋" panose="02010609060101010101" pitchFamily="49" charset="-122"/>
                <a:ea typeface="仿宋" panose="02010609060101010101" pitchFamily="49" charset="-122"/>
              </a:rPr>
              <a:t>3</a:t>
            </a:r>
            <a:r>
              <a:rPr lang="zh-CN" altLang="en-US" sz="2000" dirty="0">
                <a:solidFill>
                  <a:schemeClr val="tx1"/>
                </a:solidFill>
                <a:latin typeface="仿宋" panose="02010609060101010101" pitchFamily="49" charset="-122"/>
                <a:ea typeface="仿宋" panose="02010609060101010101" pitchFamily="49" charset="-122"/>
              </a:rPr>
              <a:t>月</a:t>
            </a:r>
            <a:r>
              <a:rPr lang="en-US" altLang="zh-CN" sz="2000" dirty="0">
                <a:solidFill>
                  <a:schemeClr val="tx1"/>
                </a:solidFill>
                <a:latin typeface="仿宋" panose="02010609060101010101" pitchFamily="49" charset="-122"/>
                <a:ea typeface="仿宋" panose="02010609060101010101" pitchFamily="49" charset="-122"/>
              </a:rPr>
              <a:t>14</a:t>
            </a:r>
            <a:r>
              <a:rPr lang="zh-CN" altLang="en-US" sz="2000" dirty="0">
                <a:solidFill>
                  <a:schemeClr val="tx1"/>
                </a:solidFill>
                <a:latin typeface="仿宋" panose="02010609060101010101" pitchFamily="49" charset="-122"/>
                <a:ea typeface="仿宋" panose="02010609060101010101" pitchFamily="49" charset="-122"/>
              </a:rPr>
              <a:t>日第十届全国人大会二次会议通过）</a:t>
            </a:r>
          </a:p>
        </p:txBody>
      </p:sp>
      <p:sp>
        <p:nvSpPr>
          <p:cNvPr id="7" name="KSO_Shape"/>
          <p:cNvSpPr/>
          <p:nvPr/>
        </p:nvSpPr>
        <p:spPr>
          <a:xfrm>
            <a:off x="3720808" y="2993050"/>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8" name="矩形 7"/>
          <p:cNvSpPr/>
          <p:nvPr/>
        </p:nvSpPr>
        <p:spPr>
          <a:xfrm>
            <a:off x="2525313" y="1872978"/>
            <a:ext cx="4918334"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a:t>
            </a:r>
            <a:r>
              <a:rPr lang="zh-CN" altLang="en-US" sz="2400" dirty="0">
                <a:solidFill>
                  <a:schemeClr val="bg1"/>
                </a:solidFill>
                <a:effectLst>
                  <a:outerShdw blurRad="38100" dist="38100" dir="2700000" algn="tl">
                    <a:srgbClr val="000000">
                      <a:alpha val="43137"/>
                    </a:srgbClr>
                  </a:outerShdw>
                </a:effectLst>
              </a:rPr>
              <a:t>、宪法序言第七自然段中修改部分</a:t>
            </a:r>
          </a:p>
        </p:txBody>
      </p:sp>
      <p:sp>
        <p:nvSpPr>
          <p:cNvPr id="4" name="圆角矩形 3"/>
          <p:cNvSpPr/>
          <p:nvPr/>
        </p:nvSpPr>
        <p:spPr>
          <a:xfrm>
            <a:off x="118598" y="2831239"/>
            <a:ext cx="3456384" cy="122377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在马克思列宁主义、毛泽东思想、邓小平理论指引下</a:t>
            </a:r>
          </a:p>
        </p:txBody>
      </p:sp>
      <p:sp>
        <p:nvSpPr>
          <p:cNvPr id="5" name="圆角矩形 4"/>
          <p:cNvSpPr/>
          <p:nvPr/>
        </p:nvSpPr>
        <p:spPr>
          <a:xfrm>
            <a:off x="5090770" y="2715766"/>
            <a:ext cx="3888736" cy="1223772"/>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在马克思列宁主义、毛泽东思想、邓小平理论</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和“三个代表”重要思想</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指引下</a:t>
            </a:r>
          </a:p>
        </p:txBody>
      </p:sp>
      <p:pic>
        <p:nvPicPr>
          <p:cNvPr id="1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5" name="矩形 1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圆角矩形 15"/>
          <p:cNvSpPr/>
          <p:nvPr/>
        </p:nvSpPr>
        <p:spPr>
          <a:xfrm>
            <a:off x="214625" y="3075806"/>
            <a:ext cx="3168048" cy="1283221"/>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“逐步实现工业、农业、国防和科学技术的现代化”之后</a:t>
            </a:r>
          </a:p>
        </p:txBody>
      </p:sp>
      <p:sp>
        <p:nvSpPr>
          <p:cNvPr id="17" name="圆角矩形 16"/>
          <p:cNvSpPr/>
          <p:nvPr/>
        </p:nvSpPr>
        <p:spPr>
          <a:xfrm>
            <a:off x="5148064" y="3160737"/>
            <a:ext cx="3744416" cy="1283221"/>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“推动物质文明、政治文明和精神文明协调发展”</a:t>
            </a:r>
          </a:p>
        </p:txBody>
      </p:sp>
      <p:sp>
        <p:nvSpPr>
          <p:cNvPr id="18" name="KSO_Shape"/>
          <p:cNvSpPr/>
          <p:nvPr/>
        </p:nvSpPr>
        <p:spPr>
          <a:xfrm>
            <a:off x="3735777" y="337032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增加</a:t>
            </a:r>
          </a:p>
        </p:txBody>
      </p:sp>
      <p:pic>
        <p:nvPicPr>
          <p:cNvPr id="1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5" name="矩形 1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 name="圆角矩形 10"/>
          <p:cNvSpPr/>
          <p:nvPr/>
        </p:nvSpPr>
        <p:spPr>
          <a:xfrm>
            <a:off x="190746" y="1232295"/>
            <a:ext cx="3399569" cy="96586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沿着</a:t>
            </a:r>
            <a:r>
              <a:rPr lang="zh-CN" altLang="en-US" sz="2400"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建设有</a:t>
            </a:r>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中国特色社会主义的道路</a:t>
            </a:r>
          </a:p>
        </p:txBody>
      </p:sp>
      <p:sp>
        <p:nvSpPr>
          <p:cNvPr id="21" name="圆角矩形 11"/>
          <p:cNvSpPr/>
          <p:nvPr/>
        </p:nvSpPr>
        <p:spPr>
          <a:xfrm>
            <a:off x="5147811" y="1232419"/>
            <a:ext cx="3888736" cy="864095"/>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沿着中国特色社会主义道路</a:t>
            </a:r>
          </a:p>
        </p:txBody>
      </p:sp>
      <p:sp>
        <p:nvSpPr>
          <p:cNvPr id="22" name="KSO_Shape"/>
          <p:cNvSpPr/>
          <p:nvPr/>
        </p:nvSpPr>
        <p:spPr>
          <a:xfrm>
            <a:off x="3862540" y="123256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07504" y="1461864"/>
            <a:ext cx="3672056" cy="327012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0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长期的革命和建设过程中，已经结成由中国共产党领导的，有各民主党派和各人民团体参加的，包括全体社会主义劳动者、拥护社会主义的爱国者和拥护祖国统一的爱国者的广泛的爱国统一战线，这个统一战线将继续巩固和发展。</a:t>
            </a:r>
          </a:p>
        </p:txBody>
      </p:sp>
      <p:sp>
        <p:nvSpPr>
          <p:cNvPr id="4" name="圆角矩形 3"/>
          <p:cNvSpPr/>
          <p:nvPr/>
        </p:nvSpPr>
        <p:spPr>
          <a:xfrm>
            <a:off x="5292080" y="1461864"/>
            <a:ext cx="3672056" cy="319811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在长期的革命和建设过程中，已经结成由中国共产党领导的，有各民主党派和各人民团体参加的，包括全体社会主义劳动者、</a:t>
            </a:r>
            <a:r>
              <a:rPr lang="zh-CN" altLang="en-US" sz="20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社会主义事业的建设者、</a:t>
            </a:r>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拥护社会主义的爱国者和拥护祖国统一的爱国者的广泛的爱国统一战线，这个统一战线将继续巩固和发展。</a:t>
            </a:r>
          </a:p>
        </p:txBody>
      </p:sp>
      <p:sp>
        <p:nvSpPr>
          <p:cNvPr id="5" name="KSO_Shape"/>
          <p:cNvSpPr/>
          <p:nvPr/>
        </p:nvSpPr>
        <p:spPr>
          <a:xfrm>
            <a:off x="3923928" y="264375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853407" y="771550"/>
            <a:ext cx="5570757"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2</a:t>
            </a:r>
            <a:r>
              <a:rPr lang="zh-CN" altLang="en-US" sz="2400" dirty="0">
                <a:solidFill>
                  <a:schemeClr val="bg1"/>
                </a:solidFill>
                <a:effectLst>
                  <a:outerShdw blurRad="38100" dist="38100" dir="2700000" algn="tl">
                    <a:srgbClr val="000000">
                      <a:alpha val="43137"/>
                    </a:srgbClr>
                  </a:outerShdw>
                </a:effectLst>
              </a:rPr>
              <a:t>、宪法序言第十自然段第二句修改部分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635646"/>
            <a:ext cx="3589058" cy="172819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国家为了公共利益的需要，可以依照法律规定对土地实行征用。</a:t>
            </a:r>
          </a:p>
        </p:txBody>
      </p:sp>
      <p:sp>
        <p:nvSpPr>
          <p:cNvPr id="4" name="圆角矩形 3"/>
          <p:cNvSpPr/>
          <p:nvPr/>
        </p:nvSpPr>
        <p:spPr>
          <a:xfrm>
            <a:off x="5265418" y="1461864"/>
            <a:ext cx="3627061" cy="1842104"/>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国家为了公共利益的需要，可以依照法律规定对土地实行</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征收</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或者征用</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并给予补偿。</a:t>
            </a:r>
          </a:p>
        </p:txBody>
      </p:sp>
      <p:sp>
        <p:nvSpPr>
          <p:cNvPr id="5" name="KSO_Shape"/>
          <p:cNvSpPr/>
          <p:nvPr/>
        </p:nvSpPr>
        <p:spPr>
          <a:xfrm>
            <a:off x="3923928" y="2067694"/>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218511" y="771550"/>
            <a:ext cx="4349269"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3</a:t>
            </a:r>
            <a:r>
              <a:rPr lang="zh-CN" altLang="en-US" sz="2400" dirty="0">
                <a:solidFill>
                  <a:schemeClr val="bg1"/>
                </a:solidFill>
                <a:effectLst>
                  <a:outerShdw blurRad="38100" dist="38100" dir="2700000" algn="tl">
                    <a:srgbClr val="000000">
                      <a:alpha val="43137"/>
                    </a:srgbClr>
                  </a:outerShdw>
                </a:effectLst>
              </a:rPr>
              <a:t>、宪法第十条第三款修改部分</a:t>
            </a:r>
          </a:p>
        </p:txBody>
      </p:sp>
      <p:sp>
        <p:nvSpPr>
          <p:cNvPr id="7" name="矩形 6"/>
          <p:cNvSpPr/>
          <p:nvPr/>
        </p:nvSpPr>
        <p:spPr>
          <a:xfrm>
            <a:off x="460329" y="3755377"/>
            <a:ext cx="8568952" cy="707886"/>
          </a:xfrm>
          <a:prstGeom prst="rect">
            <a:avLst/>
          </a:prstGeom>
        </p:spPr>
        <p:txBody>
          <a:bodyPr wrap="square">
            <a:spAutoFit/>
          </a:bodyPr>
          <a:lstStyle/>
          <a:p>
            <a:pPr algn="just"/>
            <a:r>
              <a:rPr lang="zh-CN" altLang="en-US" sz="2000" dirty="0">
                <a:latin typeface="+mn-ea"/>
                <a:sym typeface="Impact" panose="020B0806030902050204" pitchFamily="34" charset="0"/>
              </a:rPr>
              <a:t>      </a:t>
            </a:r>
            <a:r>
              <a:rPr lang="zh-CN" altLang="en-US" sz="2000" dirty="0">
                <a:solidFill>
                  <a:srgbClr val="C00000"/>
                </a:solidFill>
                <a:latin typeface="+mn-ea"/>
                <a:sym typeface="Impact" panose="020B0806030902050204" pitchFamily="34" charset="0"/>
              </a:rPr>
              <a:t>将集体土地征收后转为国有土地</a:t>
            </a:r>
            <a:r>
              <a:rPr lang="zh-CN" altLang="en-US" sz="2000" dirty="0">
                <a:latin typeface="+mn-ea"/>
                <a:sym typeface="Impact" panose="020B0806030902050204" pitchFamily="34" charset="0"/>
              </a:rPr>
              <a:t>招拍挂，对农民的权益必然会造成损失。原来在宪法里面没有规定给予补偿，所以进行修正。</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613816"/>
            <a:ext cx="3661394" cy="304616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国家保护个体经济、私营经济的合法的权利和利益。国家对个体经济、私营经济实行引导、监督和管理。</a:t>
            </a:r>
          </a:p>
        </p:txBody>
      </p:sp>
      <p:sp>
        <p:nvSpPr>
          <p:cNvPr id="4" name="圆角矩形 3"/>
          <p:cNvSpPr/>
          <p:nvPr/>
        </p:nvSpPr>
        <p:spPr>
          <a:xfrm>
            <a:off x="5148064" y="1635646"/>
            <a:ext cx="3805386" cy="3024336"/>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国家保护个体经济、私营经济</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等非公有制经济</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的合法的权利和利益。</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国家鼓励、支持和引导非公有制经济的发展，并</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对非公有制经济依法实行监督和管理。</a:t>
            </a:r>
          </a:p>
        </p:txBody>
      </p:sp>
      <p:sp>
        <p:nvSpPr>
          <p:cNvPr id="5" name="KSO_Shape"/>
          <p:cNvSpPr/>
          <p:nvPr/>
        </p:nvSpPr>
        <p:spPr>
          <a:xfrm>
            <a:off x="3996264"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284619" y="793816"/>
            <a:ext cx="4647427"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4</a:t>
            </a:r>
            <a:r>
              <a:rPr lang="zh-CN" altLang="en-US" sz="2400" dirty="0">
                <a:solidFill>
                  <a:schemeClr val="bg1"/>
                </a:solidFill>
                <a:effectLst>
                  <a:outerShdw blurRad="38100" dist="38100" dir="2700000" algn="tl">
                    <a:srgbClr val="000000">
                      <a:alpha val="43137"/>
                    </a:srgbClr>
                  </a:outerShdw>
                </a:effectLst>
              </a:rPr>
              <a:t>、宪法第十一条第二款修改部分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平行四边形 1"/>
          <p:cNvSpPr/>
          <p:nvPr/>
        </p:nvSpPr>
        <p:spPr>
          <a:xfrm>
            <a:off x="4058641" y="1621516"/>
            <a:ext cx="2592288" cy="549367"/>
          </a:xfrm>
          <a:prstGeom prst="parallelogram">
            <a:avLst/>
          </a:prstGeom>
          <a:noFill/>
          <a:ln w="1905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27" name="TextBox 26"/>
          <p:cNvSpPr txBox="1"/>
          <p:nvPr/>
        </p:nvSpPr>
        <p:spPr>
          <a:xfrm>
            <a:off x="1331640" y="1909273"/>
            <a:ext cx="6651843" cy="584775"/>
          </a:xfrm>
          <a:prstGeom prst="rect">
            <a:avLst/>
          </a:prstGeom>
          <a:noFill/>
        </p:spPr>
        <p:txBody>
          <a:bodyPr wrap="square" rtlCol="0">
            <a:spAutoFit/>
          </a:bodyPr>
          <a:lstStyle/>
          <a:p>
            <a:r>
              <a:rPr lang="zh-CN" altLang="en-US" sz="32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一、与时俱进是宪法的内在要求</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443958"/>
            <a:ext cx="9144000" cy="701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491630"/>
            <a:ext cx="3516994" cy="3240360"/>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“国家保护公民的</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合法的收入、储蓄、房屋和其他</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合法财产的</a:t>
            </a:r>
            <a:r>
              <a:rPr lang="zh-CN" altLang="en-US" sz="2800" b="1"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所有权</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。”“国家依照法律规定保护公民的私有财产的继承权。”</a:t>
            </a:r>
          </a:p>
        </p:txBody>
      </p:sp>
      <p:sp>
        <p:nvSpPr>
          <p:cNvPr id="4" name="圆角矩形 3"/>
          <p:cNvSpPr/>
          <p:nvPr/>
        </p:nvSpPr>
        <p:spPr>
          <a:xfrm>
            <a:off x="5148392" y="1419622"/>
            <a:ext cx="3888104" cy="331236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“公民的</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合法的私有财产</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不受侵犯。”“国家依照法律规定保护公民的</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私有财产权</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和继承权。”“</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国家为了公共利益的需要，可以依照法律规定对公民的私有财产实行征收或者征用并给予补偿。</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p>
        </p:txBody>
      </p:sp>
      <p:sp>
        <p:nvSpPr>
          <p:cNvPr id="5" name="KSO_Shape"/>
          <p:cNvSpPr/>
          <p:nvPr/>
        </p:nvSpPr>
        <p:spPr>
          <a:xfrm>
            <a:off x="3852248" y="249974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358939" y="690250"/>
            <a:ext cx="4326827"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5</a:t>
            </a:r>
            <a:r>
              <a:rPr lang="zh-CN" altLang="en-US" sz="2800" dirty="0">
                <a:solidFill>
                  <a:schemeClr val="bg1"/>
                </a:solidFill>
                <a:effectLst>
                  <a:outerShdw blurRad="38100" dist="38100" dir="2700000" algn="tl">
                    <a:srgbClr val="000000">
                      <a:alpha val="43137"/>
                    </a:srgbClr>
                  </a:outerShdw>
                </a:effectLst>
              </a:rPr>
              <a:t>、宪法第十三条修改部分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323528" y="749247"/>
            <a:ext cx="8424936" cy="830997"/>
          </a:xfrm>
          <a:prstGeom prst="rect">
            <a:avLst/>
          </a:prstGeom>
          <a:solidFill>
            <a:schemeClr val="bg1"/>
          </a:solidFill>
        </p:spPr>
        <p:txBody>
          <a:bodyPr wrap="square">
            <a:spAutoFit/>
          </a:bodyPr>
          <a:lstStyle/>
          <a:p>
            <a:r>
              <a:rPr lang="zh-CN" altLang="en-US" sz="2400" b="1" dirty="0">
                <a:latin typeface="华文中宋" panose="02010600040101010101" pitchFamily="2" charset="-122"/>
                <a:ea typeface="华文中宋" panose="02010600040101010101" pitchFamily="2" charset="-122"/>
              </a:rPr>
              <a:t>  关于个人财产保护，原来宪法里面也作出了规定，但是存在两个缺陷：</a:t>
            </a:r>
          </a:p>
        </p:txBody>
      </p:sp>
      <p:sp>
        <p:nvSpPr>
          <p:cNvPr id="5" name="MH_SubTitle_1"/>
          <p:cNvSpPr/>
          <p:nvPr>
            <p:custDataLst>
              <p:tags r:id="rId1"/>
            </p:custDataLst>
          </p:nvPr>
        </p:nvSpPr>
        <p:spPr>
          <a:xfrm>
            <a:off x="1507944" y="1491630"/>
            <a:ext cx="2949575" cy="547926"/>
          </a:xfrm>
          <a:prstGeom prst="roundRect">
            <a:avLst>
              <a:gd name="adj" fmla="val 50000"/>
            </a:avLst>
          </a:prstGeom>
          <a:gradFill>
            <a:gsLst>
              <a:gs pos="1000">
                <a:schemeClr val="accent1"/>
              </a:gs>
              <a:gs pos="14000">
                <a:schemeClr val="accent1">
                  <a:lumMod val="75000"/>
                </a:schemeClr>
              </a:gs>
              <a:gs pos="98333">
                <a:schemeClr val="accent1">
                  <a:lumMod val="75000"/>
                </a:schemeClr>
              </a:gs>
              <a:gs pos="93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FF"/>
                </a:solidFill>
                <a:latin typeface="仿宋" panose="02010609060101010101" pitchFamily="49" charset="-122"/>
                <a:ea typeface="仿宋" panose="02010609060101010101" pitchFamily="49" charset="-122"/>
              </a:rPr>
              <a:t>①保护的范围太窄</a:t>
            </a:r>
          </a:p>
        </p:txBody>
      </p:sp>
      <p:sp>
        <p:nvSpPr>
          <p:cNvPr id="6" name="MH_Text_1"/>
          <p:cNvSpPr/>
          <p:nvPr>
            <p:custDataLst>
              <p:tags r:id="rId2"/>
            </p:custDataLst>
          </p:nvPr>
        </p:nvSpPr>
        <p:spPr>
          <a:xfrm>
            <a:off x="395536" y="2331080"/>
            <a:ext cx="4047425" cy="1727406"/>
          </a:xfrm>
          <a:prstGeom prst="rect">
            <a:avLst/>
          </a:prstGeom>
          <a:solidFill>
            <a:srgbClr val="FFFFFF"/>
          </a:solidFill>
          <a:ln w="127000">
            <a:gradFill>
              <a:gsLst>
                <a:gs pos="0">
                  <a:schemeClr val="accent1"/>
                </a:gs>
                <a:gs pos="47000">
                  <a:schemeClr val="accent1">
                    <a:lumMod val="75000"/>
                  </a:schemeClr>
                </a:gs>
                <a:gs pos="82000">
                  <a:schemeClr val="accent1">
                    <a:lumMod val="7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180000" bIns="90000" anchor="ctr">
            <a:noAutofit/>
          </a:bodyPr>
          <a:lstStyle/>
          <a:p>
            <a:pPr algn="just">
              <a:spcBef>
                <a:spcPts val="1200"/>
              </a:spcBef>
              <a:defRPr/>
            </a:pPr>
            <a:r>
              <a:rPr lang="zh-CN" altLang="en-US" kern="0" dirty="0">
                <a:solidFill>
                  <a:schemeClr val="tx1"/>
                </a:solidFill>
                <a:latin typeface="+mn-ea"/>
              </a:rPr>
              <a:t>    </a:t>
            </a:r>
            <a:r>
              <a:rPr lang="zh-CN" altLang="en-US" sz="2400" kern="0" dirty="0">
                <a:solidFill>
                  <a:schemeClr val="tx1"/>
                </a:solidFill>
                <a:latin typeface="黑体" panose="02010609060101010101" pitchFamily="49" charset="-122"/>
                <a:ea typeface="黑体" panose="02010609060101010101" pitchFamily="49" charset="-122"/>
              </a:rPr>
              <a:t>原来只保护私有财产的所有权，现在扩大到私有财产权。</a:t>
            </a:r>
          </a:p>
        </p:txBody>
      </p:sp>
      <p:sp>
        <p:nvSpPr>
          <p:cNvPr id="7" name="MH_Other_1"/>
          <p:cNvSpPr/>
          <p:nvPr>
            <p:custDataLst>
              <p:tags r:id="rId3"/>
            </p:custDataLst>
          </p:nvPr>
        </p:nvSpPr>
        <p:spPr>
          <a:xfrm rot="4460462">
            <a:off x="1756419"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8" name="MH_Other_2"/>
          <p:cNvSpPr/>
          <p:nvPr>
            <p:custDataLst>
              <p:tags r:id="rId4"/>
            </p:custDataLst>
          </p:nvPr>
        </p:nvSpPr>
        <p:spPr>
          <a:xfrm rot="4460462">
            <a:off x="1753244"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9" name="MH_Other_3"/>
          <p:cNvSpPr/>
          <p:nvPr>
            <p:custDataLst>
              <p:tags r:id="rId5"/>
            </p:custDataLst>
          </p:nvPr>
        </p:nvSpPr>
        <p:spPr>
          <a:xfrm rot="5441149">
            <a:off x="1770464"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0" name="MH_Other_4"/>
          <p:cNvSpPr/>
          <p:nvPr>
            <p:custDataLst>
              <p:tags r:id="rId6"/>
            </p:custDataLst>
          </p:nvPr>
        </p:nvSpPr>
        <p:spPr>
          <a:xfrm rot="5441149">
            <a:off x="1769407"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1" name="MH_Other_5"/>
          <p:cNvSpPr/>
          <p:nvPr>
            <p:custDataLst>
              <p:tags r:id="rId7"/>
            </p:custDataLst>
          </p:nvPr>
        </p:nvSpPr>
        <p:spPr>
          <a:xfrm rot="5441149">
            <a:off x="1704032" y="2232025"/>
            <a:ext cx="161925" cy="46038"/>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2" name="MH_Other_6"/>
          <p:cNvSpPr/>
          <p:nvPr>
            <p:custDataLst>
              <p:tags r:id="rId8"/>
            </p:custDataLst>
          </p:nvPr>
        </p:nvSpPr>
        <p:spPr>
          <a:xfrm rot="4460462">
            <a:off x="1867544"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3" name="MH_Other_7"/>
          <p:cNvSpPr/>
          <p:nvPr>
            <p:custDataLst>
              <p:tags r:id="rId9"/>
            </p:custDataLst>
          </p:nvPr>
        </p:nvSpPr>
        <p:spPr>
          <a:xfrm rot="4460462">
            <a:off x="1862781"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4" name="MH_Other_8"/>
          <p:cNvSpPr/>
          <p:nvPr>
            <p:custDataLst>
              <p:tags r:id="rId10"/>
            </p:custDataLst>
          </p:nvPr>
        </p:nvSpPr>
        <p:spPr>
          <a:xfrm rot="5441149">
            <a:off x="1880929"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5" name="MH_Other_9"/>
          <p:cNvSpPr/>
          <p:nvPr>
            <p:custDataLst>
              <p:tags r:id="rId11"/>
            </p:custDataLst>
          </p:nvPr>
        </p:nvSpPr>
        <p:spPr>
          <a:xfrm rot="5441149">
            <a:off x="1879872"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6" name="MH_Other_10"/>
          <p:cNvSpPr/>
          <p:nvPr>
            <p:custDataLst>
              <p:tags r:id="rId12"/>
            </p:custDataLst>
          </p:nvPr>
        </p:nvSpPr>
        <p:spPr>
          <a:xfrm rot="5441149">
            <a:off x="1814364" y="2231231"/>
            <a:ext cx="161925" cy="47625"/>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7" name="MH_Other_11"/>
          <p:cNvSpPr/>
          <p:nvPr>
            <p:custDataLst>
              <p:tags r:id="rId13"/>
            </p:custDataLst>
          </p:nvPr>
        </p:nvSpPr>
        <p:spPr>
          <a:xfrm rot="4460462">
            <a:off x="4091631"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8" name="MH_Other_12"/>
          <p:cNvSpPr/>
          <p:nvPr>
            <p:custDataLst>
              <p:tags r:id="rId14"/>
            </p:custDataLst>
          </p:nvPr>
        </p:nvSpPr>
        <p:spPr>
          <a:xfrm rot="4460462">
            <a:off x="4088456"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19" name="MH_Other_13"/>
          <p:cNvSpPr/>
          <p:nvPr>
            <p:custDataLst>
              <p:tags r:id="rId15"/>
            </p:custDataLst>
          </p:nvPr>
        </p:nvSpPr>
        <p:spPr>
          <a:xfrm rot="5441149">
            <a:off x="4105956"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0" name="MH_Other_14"/>
          <p:cNvSpPr/>
          <p:nvPr>
            <p:custDataLst>
              <p:tags r:id="rId16"/>
            </p:custDataLst>
          </p:nvPr>
        </p:nvSpPr>
        <p:spPr>
          <a:xfrm rot="5441149">
            <a:off x="4104899"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1" name="MH_Other_15"/>
          <p:cNvSpPr/>
          <p:nvPr>
            <p:custDataLst>
              <p:tags r:id="rId17"/>
            </p:custDataLst>
          </p:nvPr>
        </p:nvSpPr>
        <p:spPr>
          <a:xfrm rot="5441149">
            <a:off x="4040039" y="2231231"/>
            <a:ext cx="161925" cy="47625"/>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2" name="MH_Other_16"/>
          <p:cNvSpPr/>
          <p:nvPr>
            <p:custDataLst>
              <p:tags r:id="rId18"/>
            </p:custDataLst>
          </p:nvPr>
        </p:nvSpPr>
        <p:spPr>
          <a:xfrm rot="4460462">
            <a:off x="4202756"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3" name="MH_Other_17"/>
          <p:cNvSpPr/>
          <p:nvPr>
            <p:custDataLst>
              <p:tags r:id="rId19"/>
            </p:custDataLst>
          </p:nvPr>
        </p:nvSpPr>
        <p:spPr>
          <a:xfrm rot="4460462">
            <a:off x="4197994"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4" name="MH_Other_18"/>
          <p:cNvSpPr/>
          <p:nvPr>
            <p:custDataLst>
              <p:tags r:id="rId20"/>
            </p:custDataLst>
          </p:nvPr>
        </p:nvSpPr>
        <p:spPr>
          <a:xfrm rot="5441149">
            <a:off x="4216421"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5" name="MH_Other_19"/>
          <p:cNvSpPr/>
          <p:nvPr>
            <p:custDataLst>
              <p:tags r:id="rId21"/>
            </p:custDataLst>
          </p:nvPr>
        </p:nvSpPr>
        <p:spPr>
          <a:xfrm rot="5441149">
            <a:off x="4215364"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6" name="MH_Other_20"/>
          <p:cNvSpPr/>
          <p:nvPr>
            <p:custDataLst>
              <p:tags r:id="rId22"/>
            </p:custDataLst>
          </p:nvPr>
        </p:nvSpPr>
        <p:spPr>
          <a:xfrm rot="5441149">
            <a:off x="4150370" y="2232025"/>
            <a:ext cx="161925" cy="46037"/>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27" name="MH_SubTitle_2"/>
          <p:cNvSpPr/>
          <p:nvPr>
            <p:custDataLst>
              <p:tags r:id="rId23"/>
            </p:custDataLst>
          </p:nvPr>
        </p:nvSpPr>
        <p:spPr>
          <a:xfrm>
            <a:off x="4943633" y="1450614"/>
            <a:ext cx="3424326" cy="583422"/>
          </a:xfrm>
          <a:prstGeom prst="roundRect">
            <a:avLst>
              <a:gd name="adj" fmla="val 50000"/>
            </a:avLst>
          </a:prstGeom>
          <a:gradFill>
            <a:gsLst>
              <a:gs pos="1000">
                <a:schemeClr val="accent2"/>
              </a:gs>
              <a:gs pos="14000">
                <a:schemeClr val="accent2">
                  <a:lumMod val="75000"/>
                </a:schemeClr>
              </a:gs>
              <a:gs pos="98333">
                <a:schemeClr val="accent2">
                  <a:lumMod val="75000"/>
                </a:schemeClr>
              </a:gs>
              <a:gs pos="93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dirty="0">
                <a:solidFill>
                  <a:srgbClr val="FFFFFF"/>
                </a:solidFill>
                <a:latin typeface="仿宋" panose="02010609060101010101" pitchFamily="49" charset="-122"/>
                <a:ea typeface="仿宋" panose="02010609060101010101" pitchFamily="49" charset="-122"/>
              </a:rPr>
              <a:t>②只规定了宣示条款</a:t>
            </a:r>
          </a:p>
        </p:txBody>
      </p:sp>
      <p:sp>
        <p:nvSpPr>
          <p:cNvPr id="28" name="MH_Text_2"/>
          <p:cNvSpPr/>
          <p:nvPr>
            <p:custDataLst>
              <p:tags r:id="rId24"/>
            </p:custDataLst>
          </p:nvPr>
        </p:nvSpPr>
        <p:spPr>
          <a:xfrm>
            <a:off x="4680286" y="2331081"/>
            <a:ext cx="4212194" cy="1741137"/>
          </a:xfrm>
          <a:prstGeom prst="rect">
            <a:avLst/>
          </a:prstGeom>
          <a:solidFill>
            <a:srgbClr val="FFFFFF"/>
          </a:solidFill>
          <a:ln w="127000">
            <a:gradFill>
              <a:gsLst>
                <a:gs pos="0">
                  <a:schemeClr val="accent2"/>
                </a:gs>
                <a:gs pos="47000">
                  <a:schemeClr val="accent2">
                    <a:lumMod val="75000"/>
                  </a:schemeClr>
                </a:gs>
                <a:gs pos="82000">
                  <a:schemeClr val="accent2">
                    <a:lumMod val="75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0000" tIns="90000" rIns="180000" bIns="90000" anchor="ctr">
            <a:noAutofit/>
          </a:bodyPr>
          <a:lstStyle/>
          <a:p>
            <a:pPr algn="just">
              <a:spcBef>
                <a:spcPts val="1200"/>
              </a:spcBef>
              <a:defRPr/>
            </a:pPr>
            <a:r>
              <a:rPr lang="zh-CN" altLang="en-US" sz="2400" b="1" kern="0" dirty="0">
                <a:solidFill>
                  <a:schemeClr val="tx1"/>
                </a:solidFill>
                <a:latin typeface="仿宋" panose="02010609060101010101" pitchFamily="49" charset="-122"/>
                <a:ea typeface="仿宋" panose="02010609060101010101" pitchFamily="49" charset="-122"/>
              </a:rPr>
              <a:t>对私有财产的保护</a:t>
            </a:r>
            <a:r>
              <a:rPr lang="zh-CN" altLang="en-US" sz="2400" b="1" kern="0" dirty="0">
                <a:solidFill>
                  <a:srgbClr val="C00000"/>
                </a:solidFill>
                <a:latin typeface="仿宋" panose="02010609060101010101" pitchFamily="49" charset="-122"/>
                <a:ea typeface="仿宋" panose="02010609060101010101" pitchFamily="49" charset="-122"/>
              </a:rPr>
              <a:t>有完整的规范体系</a:t>
            </a:r>
            <a:r>
              <a:rPr lang="zh-CN" altLang="en-US" sz="2400" b="1" kern="0" dirty="0">
                <a:solidFill>
                  <a:schemeClr val="tx1"/>
                </a:solidFill>
                <a:latin typeface="仿宋" panose="02010609060101010101" pitchFamily="49" charset="-122"/>
                <a:ea typeface="仿宋" panose="02010609060101010101" pitchFamily="49" charset="-122"/>
              </a:rPr>
              <a:t>，即宣示条款、征收征用条款、补偿条款共同构成对私有财产的保护体系</a:t>
            </a:r>
            <a:r>
              <a:rPr lang="zh-CN" altLang="en-US" sz="2400" kern="0" dirty="0">
                <a:solidFill>
                  <a:schemeClr val="tx1"/>
                </a:solidFill>
                <a:latin typeface="+mn-ea"/>
              </a:rPr>
              <a:t>。</a:t>
            </a:r>
          </a:p>
        </p:txBody>
      </p:sp>
      <p:sp>
        <p:nvSpPr>
          <p:cNvPr id="29" name="MH_Other_21"/>
          <p:cNvSpPr/>
          <p:nvPr>
            <p:custDataLst>
              <p:tags r:id="rId25"/>
            </p:custDataLst>
          </p:nvPr>
        </p:nvSpPr>
        <p:spPr>
          <a:xfrm rot="4460462">
            <a:off x="4834581"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0" name="MH_Other_22"/>
          <p:cNvSpPr/>
          <p:nvPr>
            <p:custDataLst>
              <p:tags r:id="rId26"/>
            </p:custDataLst>
          </p:nvPr>
        </p:nvSpPr>
        <p:spPr>
          <a:xfrm rot="4460462">
            <a:off x="4831406"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1" name="MH_Other_23"/>
          <p:cNvSpPr/>
          <p:nvPr>
            <p:custDataLst>
              <p:tags r:id="rId27"/>
            </p:custDataLst>
          </p:nvPr>
        </p:nvSpPr>
        <p:spPr>
          <a:xfrm rot="5441149">
            <a:off x="4848530"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2" name="MH_Other_24"/>
          <p:cNvSpPr/>
          <p:nvPr>
            <p:custDataLst>
              <p:tags r:id="rId28"/>
            </p:custDataLst>
          </p:nvPr>
        </p:nvSpPr>
        <p:spPr>
          <a:xfrm rot="5441149">
            <a:off x="4847473"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3" name="MH_Other_25"/>
          <p:cNvSpPr/>
          <p:nvPr>
            <p:custDataLst>
              <p:tags r:id="rId29"/>
            </p:custDataLst>
          </p:nvPr>
        </p:nvSpPr>
        <p:spPr>
          <a:xfrm rot="5441149">
            <a:off x="4782195" y="2232025"/>
            <a:ext cx="161925" cy="46037"/>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4" name="MH_Other_26"/>
          <p:cNvSpPr/>
          <p:nvPr>
            <p:custDataLst>
              <p:tags r:id="rId30"/>
            </p:custDataLst>
          </p:nvPr>
        </p:nvSpPr>
        <p:spPr>
          <a:xfrm rot="4460462">
            <a:off x="4945706"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5" name="MH_Other_27"/>
          <p:cNvSpPr/>
          <p:nvPr>
            <p:custDataLst>
              <p:tags r:id="rId31"/>
            </p:custDataLst>
          </p:nvPr>
        </p:nvSpPr>
        <p:spPr>
          <a:xfrm rot="4460462">
            <a:off x="4940944"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6" name="MH_Other_28"/>
          <p:cNvSpPr/>
          <p:nvPr>
            <p:custDataLst>
              <p:tags r:id="rId32"/>
            </p:custDataLst>
          </p:nvPr>
        </p:nvSpPr>
        <p:spPr>
          <a:xfrm rot="5441149">
            <a:off x="4958995"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7" name="MH_Other_29"/>
          <p:cNvSpPr/>
          <p:nvPr>
            <p:custDataLst>
              <p:tags r:id="rId33"/>
            </p:custDataLst>
          </p:nvPr>
        </p:nvSpPr>
        <p:spPr>
          <a:xfrm rot="5441149">
            <a:off x="4957938"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8" name="MH_Other_30"/>
          <p:cNvSpPr/>
          <p:nvPr>
            <p:custDataLst>
              <p:tags r:id="rId34"/>
            </p:custDataLst>
          </p:nvPr>
        </p:nvSpPr>
        <p:spPr>
          <a:xfrm rot="5441149">
            <a:off x="4892526" y="2231231"/>
            <a:ext cx="161925" cy="47625"/>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39" name="MH_Other_31"/>
          <p:cNvSpPr/>
          <p:nvPr>
            <p:custDataLst>
              <p:tags r:id="rId35"/>
            </p:custDataLst>
          </p:nvPr>
        </p:nvSpPr>
        <p:spPr>
          <a:xfrm rot="4460462">
            <a:off x="7169794"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0" name="MH_Other_32"/>
          <p:cNvSpPr/>
          <p:nvPr>
            <p:custDataLst>
              <p:tags r:id="rId36"/>
            </p:custDataLst>
          </p:nvPr>
        </p:nvSpPr>
        <p:spPr>
          <a:xfrm rot="4460462">
            <a:off x="7166619"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1" name="MH_Other_33"/>
          <p:cNvSpPr/>
          <p:nvPr>
            <p:custDataLst>
              <p:tags r:id="rId37"/>
            </p:custDataLst>
          </p:nvPr>
        </p:nvSpPr>
        <p:spPr>
          <a:xfrm rot="5441149">
            <a:off x="7184022"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2" name="MH_Other_34"/>
          <p:cNvSpPr/>
          <p:nvPr>
            <p:custDataLst>
              <p:tags r:id="rId38"/>
            </p:custDataLst>
          </p:nvPr>
        </p:nvSpPr>
        <p:spPr>
          <a:xfrm rot="5441149">
            <a:off x="7182965"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3" name="MH_Other_35"/>
          <p:cNvSpPr/>
          <p:nvPr>
            <p:custDataLst>
              <p:tags r:id="rId39"/>
            </p:custDataLst>
          </p:nvPr>
        </p:nvSpPr>
        <p:spPr>
          <a:xfrm rot="5441149">
            <a:off x="7118201" y="2231231"/>
            <a:ext cx="161925" cy="47625"/>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4" name="MH_Other_36"/>
          <p:cNvSpPr/>
          <p:nvPr>
            <p:custDataLst>
              <p:tags r:id="rId40"/>
            </p:custDataLst>
          </p:nvPr>
        </p:nvSpPr>
        <p:spPr>
          <a:xfrm rot="4460462">
            <a:off x="7280919" y="22824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5" name="MH_Other_37"/>
          <p:cNvSpPr/>
          <p:nvPr>
            <p:custDataLst>
              <p:tags r:id="rId41"/>
            </p:custDataLst>
          </p:nvPr>
        </p:nvSpPr>
        <p:spPr>
          <a:xfrm rot="4460462">
            <a:off x="7276156" y="2130029"/>
            <a:ext cx="71438" cy="952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6" name="MH_Other_38"/>
          <p:cNvSpPr/>
          <p:nvPr>
            <p:custDataLst>
              <p:tags r:id="rId42"/>
            </p:custDataLst>
          </p:nvPr>
        </p:nvSpPr>
        <p:spPr>
          <a:xfrm rot="5441149">
            <a:off x="7294487" y="2291897"/>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7" name="MH_Other_39"/>
          <p:cNvSpPr/>
          <p:nvPr>
            <p:custDataLst>
              <p:tags r:id="rId43"/>
            </p:custDataLst>
          </p:nvPr>
        </p:nvSpPr>
        <p:spPr>
          <a:xfrm rot="5441149">
            <a:off x="7293430" y="2140262"/>
            <a:ext cx="42999" cy="70157"/>
          </a:xfrm>
          <a:prstGeom prst="ellipse">
            <a:avLst/>
          </a:prstGeom>
          <a:gradFill flip="none" rotWithShape="1">
            <a:gsLst>
              <a:gs pos="51000">
                <a:schemeClr val="tx1">
                  <a:lumMod val="65000"/>
                  <a:lumOff val="35000"/>
                </a:schemeClr>
              </a:gs>
              <a:gs pos="20000">
                <a:schemeClr val="bg1">
                  <a:lumMod val="50000"/>
                </a:schemeClr>
              </a:gs>
              <a:gs pos="86000">
                <a:schemeClr val="bg1">
                  <a:lumMod val="65000"/>
                </a:schemeClr>
              </a:gs>
            </a:gsLst>
            <a:path path="circle">
              <a:fillToRect l="100000" t="100000"/>
            </a:path>
            <a:tileRect r="-100000" b="-100000"/>
          </a:grad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8" name="MH_Other_40"/>
          <p:cNvSpPr/>
          <p:nvPr>
            <p:custDataLst>
              <p:tags r:id="rId44"/>
            </p:custDataLst>
          </p:nvPr>
        </p:nvSpPr>
        <p:spPr>
          <a:xfrm rot="5441149">
            <a:off x="7228532" y="2232025"/>
            <a:ext cx="161925" cy="46038"/>
          </a:xfrm>
          <a:prstGeom prst="rect">
            <a:avLst/>
          </a:prstGeom>
          <a:gradFill flip="none" rotWithShape="1">
            <a:gsLst>
              <a:gs pos="57000">
                <a:schemeClr val="bg1">
                  <a:lumMod val="85000"/>
                </a:schemeClr>
              </a:gs>
              <a:gs pos="9000">
                <a:schemeClr val="tx1">
                  <a:lumMod val="85000"/>
                  <a:lumOff val="15000"/>
                </a:schemeClr>
              </a:gs>
              <a:gs pos="98000">
                <a:schemeClr val="tx1">
                  <a:lumMod val="85000"/>
                  <a:lumOff val="15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mn-ea"/>
            </a:endParaRPr>
          </a:p>
        </p:txBody>
      </p:sp>
      <p:sp>
        <p:nvSpPr>
          <p:cNvPr id="49" name="矩形 48"/>
          <p:cNvSpPr/>
          <p:nvPr/>
        </p:nvSpPr>
        <p:spPr>
          <a:xfrm>
            <a:off x="345897" y="4238529"/>
            <a:ext cx="8424936" cy="460375"/>
          </a:xfrm>
          <a:prstGeom prst="rect">
            <a:avLst/>
          </a:prstGeom>
        </p:spPr>
        <p:txBody>
          <a:bodyPr wrap="square">
            <a:spAutoFit/>
          </a:bodyPr>
          <a:lstStyle/>
          <a:p>
            <a:pPr algn="ctr"/>
            <a:r>
              <a:rPr lang="zh-CN" altLang="en-US" sz="2400" b="1" dirty="0">
                <a:latin typeface="仿宋" panose="02010609060101010101" pitchFamily="49" charset="-122"/>
                <a:ea typeface="仿宋" panose="02010609060101010101" pitchFamily="49" charset="-122"/>
                <a:sym typeface="Impact" panose="020B0806030902050204" pitchFamily="34" charset="0"/>
              </a:rPr>
              <a:t>经过修改，宪法规定了宣示条款、征收征用条款、补偿条款</a:t>
            </a:r>
            <a:r>
              <a:rPr lang="zh-CN" altLang="en-US" b="1" dirty="0">
                <a:latin typeface="仿宋" panose="02010609060101010101" pitchFamily="49" charset="-122"/>
                <a:ea typeface="仿宋" panose="02010609060101010101" pitchFamily="49" charset="-122"/>
                <a:sym typeface="Impact" panose="020B0806030902050204" pitchFamily="34" charset="0"/>
              </a:rPr>
              <a:t>。</a:t>
            </a:r>
          </a:p>
        </p:txBody>
      </p:sp>
      <p:pic>
        <p:nvPicPr>
          <p:cNvPr id="50" name="Picture 21" descr="H:\SCUT_logo\scut_new_logo2 [转换].png"/>
          <p:cNvPicPr>
            <a:picLocks noChangeAspect="1" noChangeArrowheads="1"/>
          </p:cNvPicPr>
          <p:nvPr/>
        </p:nvPicPr>
        <p:blipFill>
          <a:blip r:embed="rId47" cstate="print"/>
          <a:srcRect/>
          <a:stretch>
            <a:fillRect/>
          </a:stretch>
        </p:blipFill>
        <p:spPr bwMode="auto">
          <a:xfrm>
            <a:off x="190550" y="188888"/>
            <a:ext cx="2322513" cy="431800"/>
          </a:xfrm>
          <a:prstGeom prst="rect">
            <a:avLst/>
          </a:prstGeom>
          <a:noFill/>
          <a:ln w="9525">
            <a:noFill/>
            <a:miter lim="800000"/>
            <a:headEnd/>
            <a:tailEnd/>
          </a:ln>
        </p:spPr>
      </p:pic>
      <p:sp>
        <p:nvSpPr>
          <p:cNvPr id="51" name="矩形 5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52" name="Picture 2" descr="华工校景-031"/>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432887" y="987574"/>
            <a:ext cx="8278228"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6</a:t>
            </a:r>
            <a:r>
              <a:rPr lang="zh-CN" altLang="en-US" sz="2800" dirty="0">
                <a:solidFill>
                  <a:schemeClr val="bg1"/>
                </a:solidFill>
                <a:effectLst>
                  <a:outerShdw blurRad="38100" dist="38100" dir="2700000" algn="tl">
                    <a:srgbClr val="000000">
                      <a:alpha val="43137"/>
                    </a:srgbClr>
                  </a:outerShdw>
                </a:effectLst>
              </a:rPr>
              <a:t>、宪法第十四条修改部分：增加一款，作为第四款</a:t>
            </a:r>
          </a:p>
        </p:txBody>
      </p:sp>
      <p:sp>
        <p:nvSpPr>
          <p:cNvPr id="9" name="圆角矩形 8"/>
          <p:cNvSpPr/>
          <p:nvPr/>
        </p:nvSpPr>
        <p:spPr>
          <a:xfrm>
            <a:off x="539551" y="2355726"/>
            <a:ext cx="8171563" cy="115212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32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国家建立健全同经济发展水平相适应的社会保障制度。</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775311" y="1045263"/>
            <a:ext cx="7383753"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7</a:t>
            </a:r>
            <a:r>
              <a:rPr lang="zh-CN" altLang="en-US" sz="2400" dirty="0">
                <a:solidFill>
                  <a:schemeClr val="bg1"/>
                </a:solidFill>
                <a:effectLst>
                  <a:outerShdw blurRad="38100" dist="38100" dir="2700000" algn="tl">
                    <a:srgbClr val="000000">
                      <a:alpha val="43137"/>
                    </a:srgbClr>
                  </a:outerShdw>
                </a:effectLst>
              </a:rPr>
              <a:t>、宪法第三十三条修改部分：增加一款，作为第三款</a:t>
            </a:r>
          </a:p>
        </p:txBody>
      </p:sp>
      <p:sp>
        <p:nvSpPr>
          <p:cNvPr id="9" name="圆角矩形 8"/>
          <p:cNvSpPr/>
          <p:nvPr/>
        </p:nvSpPr>
        <p:spPr>
          <a:xfrm>
            <a:off x="190551" y="2355726"/>
            <a:ext cx="8557914" cy="115212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“国家尊重和保障人权。”第三款相应地改为第四款。</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87010" y="1834279"/>
            <a:ext cx="3672056" cy="2806018"/>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全国人民代表大会由省、自治区、直辖市和军队选出的代表组成。各少数民族都应当有适当名额的代表。</a:t>
            </a:r>
          </a:p>
        </p:txBody>
      </p:sp>
      <p:sp>
        <p:nvSpPr>
          <p:cNvPr id="4" name="圆角矩形 3"/>
          <p:cNvSpPr/>
          <p:nvPr/>
        </p:nvSpPr>
        <p:spPr>
          <a:xfrm>
            <a:off x="5364416" y="1665651"/>
            <a:ext cx="3528064" cy="2994331"/>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全国人民代表大会由省、自治区、直辖市、</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特别行政区</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和军队选出的代表组成。各少数民族都应当有适当名额的代表。</a:t>
            </a:r>
          </a:p>
        </p:txBody>
      </p:sp>
      <p:sp>
        <p:nvSpPr>
          <p:cNvPr id="5" name="KSO_Shape"/>
          <p:cNvSpPr/>
          <p:nvPr/>
        </p:nvSpPr>
        <p:spPr>
          <a:xfrm>
            <a:off x="3996264" y="264375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187624" y="892486"/>
            <a:ext cx="5760640" cy="523220"/>
          </a:xfrm>
          <a:prstGeom prst="rect">
            <a:avLst/>
          </a:prstGeom>
          <a:solidFill>
            <a:srgbClr val="C00000"/>
          </a:solidFill>
        </p:spPr>
        <p:txBody>
          <a:bodyPr wrap="square">
            <a:spAutoFit/>
          </a:bodyPr>
          <a:lstStyle/>
          <a:p>
            <a:pPr algn="ctr"/>
            <a:r>
              <a:rPr lang="en-US" altLang="zh-CN" sz="2800" dirty="0">
                <a:solidFill>
                  <a:schemeClr val="bg1"/>
                </a:solidFill>
                <a:effectLst>
                  <a:outerShdw blurRad="38100" dist="38100" dir="2700000" algn="tl">
                    <a:srgbClr val="000000">
                      <a:alpha val="43137"/>
                    </a:srgbClr>
                  </a:outerShdw>
                </a:effectLst>
              </a:rPr>
              <a:t>8</a:t>
            </a:r>
            <a:r>
              <a:rPr lang="zh-CN" altLang="en-US" sz="2800" dirty="0">
                <a:solidFill>
                  <a:schemeClr val="bg1"/>
                </a:solidFill>
                <a:effectLst>
                  <a:outerShdw blurRad="38100" dist="38100" dir="2700000" algn="tl">
                    <a:srgbClr val="000000">
                      <a:alpha val="43137"/>
                    </a:srgbClr>
                  </a:outerShdw>
                </a:effectLst>
              </a:rPr>
              <a:t>、宪法第五十九条第一款修改部分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827995"/>
            <a:ext cx="3661394" cy="2492911"/>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（二十）决定全国或者个别省、自治区、直辖市的</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戒严</a:t>
            </a:r>
          </a:p>
        </p:txBody>
      </p:sp>
      <p:sp>
        <p:nvSpPr>
          <p:cNvPr id="4" name="圆角矩形 3"/>
          <p:cNvSpPr/>
          <p:nvPr/>
        </p:nvSpPr>
        <p:spPr>
          <a:xfrm>
            <a:off x="5292408" y="1933284"/>
            <a:ext cx="3456056" cy="229465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（二十）决定全国或者个别省、自治区、直辖市</a:t>
            </a:r>
            <a:r>
              <a:rPr lang="zh-CN" altLang="en-US" sz="28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进入紧急状态</a:t>
            </a:r>
          </a:p>
        </p:txBody>
      </p:sp>
      <p:sp>
        <p:nvSpPr>
          <p:cNvPr id="5" name="KSO_Shape"/>
          <p:cNvSpPr/>
          <p:nvPr/>
        </p:nvSpPr>
        <p:spPr>
          <a:xfrm>
            <a:off x="3996264" y="270657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395536" y="822594"/>
            <a:ext cx="8094470" cy="830997"/>
          </a:xfrm>
          <a:prstGeom prst="rect">
            <a:avLst/>
          </a:prstGeom>
          <a:solidFill>
            <a:srgbClr val="C00000"/>
          </a:solidFill>
        </p:spPr>
        <p:txBody>
          <a:bodyPr wrap="square">
            <a:spAutoFit/>
          </a:bodyPr>
          <a:lstStyle/>
          <a:p>
            <a:r>
              <a:rPr lang="en-US" altLang="zh-CN" sz="2400" dirty="0">
                <a:solidFill>
                  <a:schemeClr val="bg1"/>
                </a:solidFill>
                <a:effectLst>
                  <a:outerShdw blurRad="38100" dist="38100" dir="2700000" algn="tl">
                    <a:srgbClr val="000000">
                      <a:alpha val="43137"/>
                    </a:srgbClr>
                  </a:outerShdw>
                </a:effectLst>
              </a:rPr>
              <a:t>9</a:t>
            </a:r>
            <a:r>
              <a:rPr lang="zh-CN" altLang="en-US" sz="2400" dirty="0">
                <a:solidFill>
                  <a:schemeClr val="bg1"/>
                </a:solidFill>
                <a:effectLst>
                  <a:outerShdw blurRad="38100" dist="38100" dir="2700000" algn="tl">
                    <a:srgbClr val="000000">
                      <a:alpha val="43137"/>
                    </a:srgbClr>
                  </a:outerShdw>
                </a:effectLst>
              </a:rPr>
              <a:t>、宪法第六十七条修改部分：全国人民代表大会常务委员会职权第二十项</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523419"/>
            <a:ext cx="2941290" cy="325456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中华人民共和国主席根据全国人民代表大会的决定和全国人民代表大会常务委员会的决定，</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发布戒严令</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，宣布战争状态，发布动员令。</a:t>
            </a:r>
          </a:p>
        </p:txBody>
      </p:sp>
      <p:sp>
        <p:nvSpPr>
          <p:cNvPr id="4" name="圆角矩形 3"/>
          <p:cNvSpPr/>
          <p:nvPr/>
        </p:nvSpPr>
        <p:spPr>
          <a:xfrm>
            <a:off x="4355976" y="1445633"/>
            <a:ext cx="4597474" cy="3254562"/>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    中华人民共和国主席根据全国人民代表大会的决定和全国人民代表大会常务委员会的决定，</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公布法律，任免国务院总理、副总理、国务委员、各部部长、各委员会主任、审计长、秘书长，授予国家的勋章和荣誉称号，发布特赦令，宣布进入紧急状态，</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宣布战争状态，发布动员令。</a:t>
            </a:r>
          </a:p>
        </p:txBody>
      </p:sp>
      <p:sp>
        <p:nvSpPr>
          <p:cNvPr id="5" name="KSO_Shape"/>
          <p:cNvSpPr/>
          <p:nvPr/>
        </p:nvSpPr>
        <p:spPr>
          <a:xfrm>
            <a:off x="3130182" y="26408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943708" y="493257"/>
            <a:ext cx="5112568" cy="523220"/>
          </a:xfrm>
          <a:prstGeom prst="rect">
            <a:avLst/>
          </a:prstGeom>
          <a:solidFill>
            <a:srgbClr val="C00000"/>
          </a:solidFill>
        </p:spPr>
        <p:txBody>
          <a:bodyPr wrap="square">
            <a:spAutoFit/>
          </a:bodyPr>
          <a:lstStyle/>
          <a:p>
            <a:pPr algn="ctr"/>
            <a:r>
              <a:rPr lang="en-US" altLang="zh-CN" sz="2800" dirty="0">
                <a:solidFill>
                  <a:schemeClr val="bg1"/>
                </a:solidFill>
                <a:effectLst>
                  <a:outerShdw blurRad="38100" dist="38100" dir="2700000" algn="tl">
                    <a:srgbClr val="000000">
                      <a:alpha val="43137"/>
                    </a:srgbClr>
                  </a:outerShdw>
                </a:effectLst>
              </a:rPr>
              <a:t>10</a:t>
            </a:r>
            <a:r>
              <a:rPr lang="zh-CN" altLang="en-US" sz="2800" dirty="0">
                <a:solidFill>
                  <a:schemeClr val="bg1"/>
                </a:solidFill>
                <a:effectLst>
                  <a:outerShdw blurRad="38100" dist="38100" dir="2700000" algn="tl">
                    <a:srgbClr val="000000">
                      <a:alpha val="43137"/>
                    </a:srgbClr>
                  </a:outerShdw>
                </a:effectLst>
              </a:rPr>
              <a:t>、宪法第八十条修改部分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550685"/>
            <a:ext cx="3733378" cy="317552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中华人民共和国主席代表中华人民共和国，接受外国使节；根据全国人民代表大会常务委员会的决定，派遣和召回驻外全权代表，批准和废除同外国缔结的条约和重要协定。</a:t>
            </a:r>
          </a:p>
        </p:txBody>
      </p:sp>
      <p:sp>
        <p:nvSpPr>
          <p:cNvPr id="4" name="圆角矩形 3"/>
          <p:cNvSpPr/>
          <p:nvPr/>
        </p:nvSpPr>
        <p:spPr>
          <a:xfrm>
            <a:off x="5364416" y="1550685"/>
            <a:ext cx="3589034" cy="3175526"/>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中华人民共和国主席代表中华人民共和国，</a:t>
            </a:r>
            <a:r>
              <a:rPr lang="zh-CN" altLang="en-US" sz="2400"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进行国事活动</a:t>
            </a:r>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，接受外国使节；根据全国人民代表大会常务委员会的决定，派遣和召回驻外全权代表，批准和废除同外国缔结的条约和重要协定</a:t>
            </a:r>
            <a:r>
              <a:rPr lang="zh-CN" altLang="en-US"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a:t>
            </a:r>
          </a:p>
        </p:txBody>
      </p:sp>
      <p:sp>
        <p:nvSpPr>
          <p:cNvPr id="5" name="KSO_Shape"/>
          <p:cNvSpPr/>
          <p:nvPr/>
        </p:nvSpPr>
        <p:spPr>
          <a:xfrm>
            <a:off x="3996264" y="2787774"/>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365733" y="854854"/>
            <a:ext cx="4112023"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11</a:t>
            </a:r>
            <a:r>
              <a:rPr lang="zh-CN" altLang="en-US" sz="2400" dirty="0">
                <a:solidFill>
                  <a:schemeClr val="bg1"/>
                </a:solidFill>
                <a:effectLst>
                  <a:outerShdw blurRad="38100" dist="38100" dir="2700000" algn="tl">
                    <a:srgbClr val="000000">
                      <a:alpha val="43137"/>
                    </a:srgbClr>
                  </a:outerShdw>
                </a:effectLst>
              </a:rPr>
              <a:t>、宪法第八十一条修改部分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779662"/>
            <a:ext cx="3589010" cy="145107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（十六）决定省、自治区、直辖市的范围内部分地区的戒严</a:t>
            </a:r>
          </a:p>
        </p:txBody>
      </p:sp>
      <p:sp>
        <p:nvSpPr>
          <p:cNvPr id="4" name="圆角矩形 3"/>
          <p:cNvSpPr/>
          <p:nvPr/>
        </p:nvSpPr>
        <p:spPr>
          <a:xfrm>
            <a:off x="5364416" y="1672109"/>
            <a:ext cx="3528064" cy="1547713"/>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（十六）依照法律规定决定省、自治区、直辖市的范围内部分地区</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进入紧急状态</a:t>
            </a:r>
          </a:p>
        </p:txBody>
      </p:sp>
      <p:sp>
        <p:nvSpPr>
          <p:cNvPr id="5" name="KSO_Shape"/>
          <p:cNvSpPr/>
          <p:nvPr/>
        </p:nvSpPr>
        <p:spPr>
          <a:xfrm>
            <a:off x="3996264" y="235572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136954" y="915566"/>
            <a:ext cx="6918882"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12</a:t>
            </a:r>
            <a:r>
              <a:rPr lang="zh-CN" altLang="en-US" sz="2400" dirty="0">
                <a:solidFill>
                  <a:schemeClr val="bg1"/>
                </a:solidFill>
                <a:effectLst>
                  <a:outerShdw blurRad="38100" dist="38100" dir="2700000" algn="tl">
                    <a:srgbClr val="000000">
                      <a:alpha val="43137"/>
                    </a:srgbClr>
                  </a:outerShdw>
                </a:effectLst>
              </a:rPr>
              <a:t>、宪法第八十九条国务院职权第十六项修改部分</a:t>
            </a:r>
          </a:p>
        </p:txBody>
      </p:sp>
      <p:sp>
        <p:nvSpPr>
          <p:cNvPr id="7" name="矩形 6"/>
          <p:cNvSpPr/>
          <p:nvPr/>
        </p:nvSpPr>
        <p:spPr>
          <a:xfrm>
            <a:off x="287524" y="3421273"/>
            <a:ext cx="8568952" cy="1200329"/>
          </a:xfrm>
          <a:prstGeom prst="rect">
            <a:avLst/>
          </a:prstGeom>
        </p:spPr>
        <p:txBody>
          <a:bodyPr wrap="square">
            <a:spAutoFit/>
          </a:bodyPr>
          <a:lstStyle/>
          <a:p>
            <a:pPr algn="just"/>
            <a:r>
              <a:rPr lang="zh-CN" altLang="en-US" dirty="0">
                <a:latin typeface="+mn-ea"/>
                <a:sym typeface="Impact" panose="020B0806030902050204" pitchFamily="34" charset="0"/>
              </a:rPr>
              <a:t>       </a:t>
            </a:r>
            <a:r>
              <a:rPr lang="zh-CN" altLang="en-US" sz="2400" b="1" dirty="0">
                <a:latin typeface="仿宋" panose="02010609060101010101" pitchFamily="49" charset="-122"/>
                <a:ea typeface="仿宋" panose="02010609060101010101" pitchFamily="49" charset="-122"/>
                <a:sym typeface="Impact" panose="020B0806030902050204" pitchFamily="34" charset="0"/>
              </a:rPr>
              <a:t>原来宪法里面只规定了戒严，同时也制定了</a:t>
            </a:r>
            <a:r>
              <a:rPr lang="en-US" altLang="zh-CN" sz="2400" b="1" dirty="0">
                <a:latin typeface="仿宋" panose="02010609060101010101" pitchFamily="49" charset="-122"/>
                <a:ea typeface="仿宋" panose="02010609060101010101" pitchFamily="49" charset="-122"/>
                <a:sym typeface="Impact" panose="020B0806030902050204" pitchFamily="34" charset="0"/>
              </a:rPr>
              <a:t>《</a:t>
            </a:r>
            <a:r>
              <a:rPr lang="zh-CN" altLang="en-US" sz="2400" b="1" dirty="0">
                <a:latin typeface="仿宋" panose="02010609060101010101" pitchFamily="49" charset="-122"/>
                <a:ea typeface="仿宋" panose="02010609060101010101" pitchFamily="49" charset="-122"/>
                <a:sym typeface="Impact" panose="020B0806030902050204" pitchFamily="34" charset="0"/>
              </a:rPr>
              <a:t>中华人民共和国戒严法</a:t>
            </a:r>
            <a:r>
              <a:rPr lang="en-US" altLang="zh-CN" sz="2400" b="1" dirty="0">
                <a:latin typeface="仿宋" panose="02010609060101010101" pitchFamily="49" charset="-122"/>
                <a:ea typeface="仿宋" panose="02010609060101010101" pitchFamily="49" charset="-122"/>
                <a:sym typeface="Impact" panose="020B0806030902050204" pitchFamily="34" charset="0"/>
              </a:rPr>
              <a:t>》</a:t>
            </a:r>
            <a:r>
              <a:rPr lang="zh-CN" altLang="en-US" sz="2400" b="1" dirty="0">
                <a:latin typeface="仿宋" panose="02010609060101010101" pitchFamily="49" charset="-122"/>
                <a:ea typeface="仿宋" panose="02010609060101010101" pitchFamily="49" charset="-122"/>
                <a:sym typeface="Impact" panose="020B0806030902050204" pitchFamily="34" charset="0"/>
              </a:rPr>
              <a:t>。由于适用范围太窄，就把戒严改成紧急状态，</a:t>
            </a:r>
            <a:r>
              <a:rPr lang="zh-CN" altLang="en-US" sz="2400" b="1" dirty="0">
                <a:solidFill>
                  <a:srgbClr val="C00000"/>
                </a:solidFill>
                <a:latin typeface="仿宋" panose="02010609060101010101" pitchFamily="49" charset="-122"/>
                <a:ea typeface="仿宋" panose="02010609060101010101" pitchFamily="49" charset="-122"/>
                <a:sym typeface="Impact" panose="020B0806030902050204" pitchFamily="34" charset="0"/>
              </a:rPr>
              <a:t>戒严是紧急状态里面的一种情况。</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190550" y="1943252"/>
            <a:ext cx="3589010" cy="2644722"/>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省、直辖市、县、市、市辖区的人民代表大会每届</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任期五年</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。乡、民族乡、镇的人民代表大会每届</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任期三年</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p>
        </p:txBody>
      </p:sp>
      <p:sp>
        <p:nvSpPr>
          <p:cNvPr id="4" name="圆角矩形 3"/>
          <p:cNvSpPr/>
          <p:nvPr/>
        </p:nvSpPr>
        <p:spPr>
          <a:xfrm>
            <a:off x="5220400" y="1865465"/>
            <a:ext cx="3733026" cy="2434477"/>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地方各级人民代表大会每届任期五年。</a:t>
            </a:r>
          </a:p>
        </p:txBody>
      </p:sp>
      <p:sp>
        <p:nvSpPr>
          <p:cNvPr id="5" name="KSO_Shape"/>
          <p:cNvSpPr/>
          <p:nvPr/>
        </p:nvSpPr>
        <p:spPr>
          <a:xfrm>
            <a:off x="3996264"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2342489" y="1012244"/>
            <a:ext cx="4158511"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13</a:t>
            </a:r>
            <a:r>
              <a:rPr lang="zh-CN" altLang="en-US" sz="2400" dirty="0">
                <a:solidFill>
                  <a:schemeClr val="bg1"/>
                </a:solidFill>
                <a:effectLst>
                  <a:outerShdw blurRad="38100" dist="38100" dir="2700000" algn="tl">
                    <a:srgbClr val="000000">
                      <a:alpha val="43137"/>
                    </a:srgbClr>
                  </a:outerShdw>
                </a:effectLst>
              </a:rPr>
              <a:t>、宪法第九十八条修改部分</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extBox 45"/>
          <p:cNvSpPr txBox="1"/>
          <p:nvPr/>
        </p:nvSpPr>
        <p:spPr>
          <a:xfrm>
            <a:off x="414172" y="850325"/>
            <a:ext cx="8478308" cy="830997"/>
          </a:xfrm>
          <a:prstGeom prst="rect">
            <a:avLst/>
          </a:prstGeom>
          <a:noFill/>
          <a:effectLst>
            <a:outerShdw blurRad="50800" dist="38100" dir="5400000" algn="t" rotWithShape="0">
              <a:prstClr val="black">
                <a:alpha val="40000"/>
              </a:prstClr>
            </a:outerShdw>
          </a:effectLst>
        </p:spPr>
        <p:txBody>
          <a:bodyPr vert="horz" wrap="square" rtlCol="0">
            <a:spAutoFit/>
          </a:bodyPr>
          <a:lstStyle/>
          <a:p>
            <a:pPr algn="just"/>
            <a:r>
              <a:rPr lang="zh-CN" altLang="en-US" sz="2400" dirty="0"/>
              <a:t>      制定宪法的目的是为了实施宪法。要实施宪法，宪法必须要有权威和尊严。宪法的权威和尊严主要来自于两方面：</a:t>
            </a:r>
            <a:endParaRPr lang="zh-CN" altLang="en-US" sz="2400" dirty="0">
              <a:solidFill>
                <a:srgbClr val="C00000"/>
              </a:solidFill>
              <a:sym typeface="Impact" panose="020B0806030902050204" pitchFamily="34" charset="0"/>
            </a:endParaRPr>
          </a:p>
        </p:txBody>
      </p:sp>
      <p:cxnSp>
        <p:nvCxnSpPr>
          <p:cNvPr id="5" name="直接连接符 4"/>
          <p:cNvCxnSpPr/>
          <p:nvPr/>
        </p:nvCxnSpPr>
        <p:spPr>
          <a:xfrm>
            <a:off x="684266" y="1707654"/>
            <a:ext cx="777616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14172" y="2010124"/>
            <a:ext cx="4013812" cy="2384982"/>
          </a:xfrm>
          <a:prstGeom prst="rect">
            <a:avLst/>
          </a:prstGeom>
          <a:noFill/>
          <a:ln w="12700">
            <a:solidFill>
              <a:schemeClr val="tx1"/>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dirty="0">
              <a:solidFill>
                <a:schemeClr val="accent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13" name="矩形 12"/>
          <p:cNvSpPr/>
          <p:nvPr/>
        </p:nvSpPr>
        <p:spPr>
          <a:xfrm>
            <a:off x="539552" y="2759692"/>
            <a:ext cx="3744416" cy="1569660"/>
          </a:xfrm>
          <a:prstGeom prst="rect">
            <a:avLst/>
          </a:prstGeom>
        </p:spPr>
        <p:txBody>
          <a:bodyPr wrap="square">
            <a:spAutoFit/>
          </a:bodyPr>
          <a:lstStyle/>
          <a:p>
            <a:r>
              <a:rPr lang="zh-CN" altLang="en-US" sz="2400" dirty="0">
                <a:latin typeface="仿宋" panose="02010609060101010101" pitchFamily="49" charset="-122"/>
                <a:ea typeface="仿宋" panose="02010609060101010101" pitchFamily="49" charset="-122"/>
                <a:cs typeface="+mn-ea"/>
                <a:sym typeface="Impact" panose="020B0806030902050204" pitchFamily="34" charset="0"/>
              </a:rPr>
              <a:t>     如果宪法的内容可以随意修改，那么在民众内心就不可能对它产生神圣感，它也就不可能有尊严。</a:t>
            </a:r>
          </a:p>
        </p:txBody>
      </p:sp>
      <p:sp>
        <p:nvSpPr>
          <p:cNvPr id="14" name="矩形 13"/>
          <p:cNvSpPr/>
          <p:nvPr/>
        </p:nvSpPr>
        <p:spPr>
          <a:xfrm>
            <a:off x="684266" y="2198660"/>
            <a:ext cx="3455686" cy="350034"/>
          </a:xfrm>
          <a:prstGeom prst="rect">
            <a:avLst/>
          </a:prstGeom>
          <a:solidFill>
            <a:schemeClr val="accent1"/>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Impact" panose="020B0806030902050204" pitchFamily="34" charset="0"/>
                <a:ea typeface="微软雅黑" panose="020B0503020204020204" pitchFamily="34" charset="-122"/>
                <a:cs typeface="+mn-ea"/>
                <a:sym typeface="Impact" panose="020B0806030902050204" pitchFamily="34" charset="0"/>
              </a:rPr>
              <a:t>一方面是稳定性</a:t>
            </a:r>
          </a:p>
        </p:txBody>
      </p:sp>
      <p:sp>
        <p:nvSpPr>
          <p:cNvPr id="9" name="矩形 8"/>
          <p:cNvSpPr/>
          <p:nvPr/>
        </p:nvSpPr>
        <p:spPr>
          <a:xfrm>
            <a:off x="4788024" y="1851679"/>
            <a:ext cx="4013812" cy="2848514"/>
          </a:xfrm>
          <a:prstGeom prst="rect">
            <a:avLst/>
          </a:prstGeom>
          <a:noFill/>
          <a:ln w="12700">
            <a:solidFill>
              <a:schemeClr val="tx1"/>
            </a:solidFill>
          </a:ln>
          <a:effectLst>
            <a:outerShdw blurRad="508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sz="1400" dirty="0">
              <a:solidFill>
                <a:schemeClr val="accent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10" name="矩形 9"/>
          <p:cNvSpPr/>
          <p:nvPr/>
        </p:nvSpPr>
        <p:spPr>
          <a:xfrm>
            <a:off x="5004048" y="2409028"/>
            <a:ext cx="3725780" cy="2306955"/>
          </a:xfrm>
          <a:prstGeom prst="rect">
            <a:avLst/>
          </a:prstGeom>
        </p:spPr>
        <p:txBody>
          <a:bodyPr wrap="square">
            <a:spAutoFit/>
          </a:bodyPr>
          <a:lstStyle/>
          <a:p>
            <a:r>
              <a:rPr lang="zh-CN" altLang="en-US" sz="2400" dirty="0">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400" dirty="0">
                <a:latin typeface="仿宋" panose="02010609060101010101" pitchFamily="49" charset="-122"/>
                <a:ea typeface="仿宋" panose="02010609060101010101" pitchFamily="49" charset="-122"/>
                <a:cs typeface="+mn-ea"/>
                <a:sym typeface="Impact" panose="020B0806030902050204" pitchFamily="34" charset="0"/>
              </a:rPr>
              <a:t>宪法规范属于上层建筑，社会实际是第一位，规范必须与社会实际保持一致，才能对社会关系起到调整作用。宪法需要随着社会实际发展而发展。</a:t>
            </a:r>
          </a:p>
        </p:txBody>
      </p:sp>
      <p:sp>
        <p:nvSpPr>
          <p:cNvPr id="11" name="矩形 10"/>
          <p:cNvSpPr/>
          <p:nvPr/>
        </p:nvSpPr>
        <p:spPr>
          <a:xfrm>
            <a:off x="4860032" y="2032460"/>
            <a:ext cx="3672408" cy="332399"/>
          </a:xfrm>
          <a:prstGeom prst="rect">
            <a:avLst/>
          </a:prstGeom>
          <a:solidFill>
            <a:schemeClr val="accent1"/>
          </a:solidFill>
          <a:ln w="12700">
            <a:no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Impact" panose="020B0806030902050204" pitchFamily="34" charset="0"/>
                <a:ea typeface="微软雅黑" panose="020B0503020204020204" pitchFamily="34" charset="-122"/>
                <a:cs typeface="+mn-ea"/>
                <a:sym typeface="Impact" panose="020B0806030902050204" pitchFamily="34" charset="0"/>
              </a:rPr>
              <a:t>一方面是适应性</a:t>
            </a:r>
          </a:p>
        </p:txBody>
      </p:sp>
      <p:pic>
        <p:nvPicPr>
          <p:cNvPr id="1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6" name="矩形 1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圆角矩形 2"/>
          <p:cNvSpPr/>
          <p:nvPr/>
        </p:nvSpPr>
        <p:spPr>
          <a:xfrm>
            <a:off x="899592" y="1779662"/>
            <a:ext cx="2880320" cy="86409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国旗、国徽、首都</a:t>
            </a:r>
          </a:p>
        </p:txBody>
      </p:sp>
      <p:sp>
        <p:nvSpPr>
          <p:cNvPr id="4" name="圆角矩形 3"/>
          <p:cNvSpPr/>
          <p:nvPr/>
        </p:nvSpPr>
        <p:spPr>
          <a:xfrm>
            <a:off x="5364416" y="1865635"/>
            <a:ext cx="3672080" cy="769143"/>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国旗、</a:t>
            </a:r>
            <a:r>
              <a:rPr lang="zh-CN" altLang="en-US" sz="2400"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国歌</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、国徽、首都</a:t>
            </a:r>
          </a:p>
        </p:txBody>
      </p:sp>
      <p:sp>
        <p:nvSpPr>
          <p:cNvPr id="5" name="KSO_Shape"/>
          <p:cNvSpPr/>
          <p:nvPr/>
        </p:nvSpPr>
        <p:spPr>
          <a:xfrm>
            <a:off x="3996264" y="192367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6" name="矩形 5"/>
          <p:cNvSpPr/>
          <p:nvPr/>
        </p:nvSpPr>
        <p:spPr>
          <a:xfrm>
            <a:off x="1969543" y="910367"/>
            <a:ext cx="5168403" cy="523220"/>
          </a:xfrm>
          <a:prstGeom prst="rect">
            <a:avLst/>
          </a:prstGeom>
          <a:solidFill>
            <a:srgbClr val="C00000"/>
          </a:solidFill>
        </p:spPr>
        <p:txBody>
          <a:bodyPr wrap="none">
            <a:spAutoFit/>
          </a:bodyPr>
          <a:lstStyle/>
          <a:p>
            <a:pPr algn="ctr"/>
            <a:r>
              <a:rPr lang="en-US" altLang="zh-CN" sz="2800" dirty="0">
                <a:solidFill>
                  <a:schemeClr val="bg1"/>
                </a:solidFill>
                <a:effectLst>
                  <a:outerShdw blurRad="38100" dist="38100" dir="2700000" algn="tl">
                    <a:srgbClr val="000000">
                      <a:alpha val="43137"/>
                    </a:srgbClr>
                  </a:outerShdw>
                </a:effectLst>
              </a:rPr>
              <a:t>14</a:t>
            </a:r>
            <a:r>
              <a:rPr lang="zh-CN" altLang="en-US" sz="2800" dirty="0">
                <a:solidFill>
                  <a:schemeClr val="bg1"/>
                </a:solidFill>
                <a:effectLst>
                  <a:outerShdw blurRad="38100" dist="38100" dir="2700000" algn="tl">
                    <a:srgbClr val="000000">
                      <a:alpha val="43137"/>
                    </a:srgbClr>
                  </a:outerShdw>
                </a:effectLst>
              </a:rPr>
              <a:t>、宪法第四章修改部分：章名</a:t>
            </a:r>
          </a:p>
        </p:txBody>
      </p:sp>
      <p:sp>
        <p:nvSpPr>
          <p:cNvPr id="9" name="矩形 8"/>
          <p:cNvSpPr/>
          <p:nvPr/>
        </p:nvSpPr>
        <p:spPr>
          <a:xfrm>
            <a:off x="481811" y="3219822"/>
            <a:ext cx="8161209" cy="461665"/>
          </a:xfrm>
          <a:prstGeom prst="rect">
            <a:avLst/>
          </a:prstGeom>
          <a:solidFill>
            <a:srgbClr val="C00000"/>
          </a:solidFill>
        </p:spPr>
        <p:txBody>
          <a:bodyPr wrap="none">
            <a:spAutoFit/>
          </a:bodyPr>
          <a:lstStyle/>
          <a:p>
            <a:pPr algn="ctr"/>
            <a:r>
              <a:rPr lang="en-US" altLang="zh-CN" sz="2400" dirty="0">
                <a:solidFill>
                  <a:schemeClr val="bg1"/>
                </a:solidFill>
                <a:effectLst>
                  <a:outerShdw blurRad="38100" dist="38100" dir="2700000" algn="tl">
                    <a:srgbClr val="000000">
                      <a:alpha val="43137"/>
                    </a:srgbClr>
                  </a:outerShdw>
                </a:effectLst>
              </a:rPr>
              <a:t>15</a:t>
            </a:r>
            <a:r>
              <a:rPr lang="zh-CN" altLang="en-US" sz="2400" dirty="0">
                <a:solidFill>
                  <a:schemeClr val="bg1"/>
                </a:solidFill>
                <a:effectLst>
                  <a:outerShdw blurRad="38100" dist="38100" dir="2700000" algn="tl">
                    <a:srgbClr val="000000">
                      <a:alpha val="43137"/>
                    </a:srgbClr>
                  </a:outerShdw>
                </a:effectLst>
              </a:rPr>
              <a:t>、宪法第一百三十六条修改部分：增加一款，作为第二款</a:t>
            </a:r>
          </a:p>
        </p:txBody>
      </p:sp>
      <p:sp>
        <p:nvSpPr>
          <p:cNvPr id="10" name="圆角矩形 9"/>
          <p:cNvSpPr/>
          <p:nvPr/>
        </p:nvSpPr>
        <p:spPr>
          <a:xfrm>
            <a:off x="1351806" y="3941734"/>
            <a:ext cx="6094338" cy="57600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中华人民共和国国歌是</a:t>
            </a:r>
            <a:r>
              <a:rPr lang="en-US" altLang="zh-CN"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义勇军进行曲</a:t>
            </a:r>
            <a:r>
              <a:rPr lang="en-US" altLang="zh-CN"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剪去对角的矩形 12"/>
          <p:cNvSpPr/>
          <p:nvPr/>
        </p:nvSpPr>
        <p:spPr>
          <a:xfrm>
            <a:off x="2158411" y="1147560"/>
            <a:ext cx="3111876" cy="560095"/>
          </a:xfrm>
          <a:prstGeom prst="snip2DiagRect">
            <a:avLst>
              <a:gd name="adj1" fmla="val 0"/>
              <a:gd name="adj2" fmla="val 0"/>
            </a:avLst>
          </a:prstGeom>
          <a:noFill/>
          <a:ln w="28575">
            <a:noFill/>
          </a:ln>
          <a:effectLst>
            <a:outerShdw blurRad="88900" dist="75434" dir="2700004" sx="101000" sy="101000"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7" name="TextBox 12"/>
          <p:cNvSpPr txBox="1"/>
          <p:nvPr/>
        </p:nvSpPr>
        <p:spPr>
          <a:xfrm>
            <a:off x="2056368" y="1059582"/>
            <a:ext cx="184731" cy="431528"/>
          </a:xfrm>
          <a:prstGeom prst="rect">
            <a:avLst/>
          </a:prstGeom>
          <a:noFill/>
        </p:spPr>
        <p:txBody>
          <a:bodyPr wrap="none" rtlCol="0">
            <a:spAutoFit/>
          </a:bodyPr>
          <a:lstStyle/>
          <a:p>
            <a:endParaRPr lang="zh-CN" altLang="en-US" sz="2205"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5" name="矩形 4"/>
          <p:cNvSpPr/>
          <p:nvPr/>
        </p:nvSpPr>
        <p:spPr>
          <a:xfrm>
            <a:off x="395536" y="887397"/>
            <a:ext cx="8280920" cy="3108543"/>
          </a:xfrm>
          <a:prstGeom prst="rect">
            <a:avLst/>
          </a:prstGeom>
        </p:spPr>
        <p:txBody>
          <a:bodyPr wrap="square">
            <a:spAutoFit/>
          </a:bodyPr>
          <a:lstStyle/>
          <a:p>
            <a:pPr algn="just"/>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华文中宋" panose="02010600040101010101" pitchFamily="2" charset="-122"/>
                <a:ea typeface="华文中宋" panose="02010600040101010101" pitchFamily="2" charset="-122"/>
              </a:rPr>
              <a:t>原来宪法为什么国歌没有规定呢？</a:t>
            </a:r>
            <a:endParaRPr lang="en-US" altLang="zh-CN" sz="2800" dirty="0">
              <a:solidFill>
                <a:srgbClr val="C00000"/>
              </a:solidFill>
              <a:latin typeface="华文中宋" panose="02010600040101010101" pitchFamily="2" charset="-122"/>
              <a:ea typeface="华文中宋" panose="02010600040101010101" pitchFamily="2" charset="-122"/>
            </a:endParaRPr>
          </a:p>
          <a:p>
            <a:pPr algn="just"/>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从</a:t>
            </a:r>
            <a:r>
              <a:rPr lang="en-US" altLang="zh-CN" sz="2800" dirty="0">
                <a:latin typeface="仿宋" panose="02010609060101010101" pitchFamily="49" charset="-122"/>
                <a:ea typeface="仿宋" panose="02010609060101010101" pitchFamily="49" charset="-122"/>
              </a:rPr>
              <a:t>1949</a:t>
            </a:r>
            <a:r>
              <a:rPr lang="zh-CN" altLang="zh-CN" sz="2800" dirty="0">
                <a:latin typeface="仿宋" panose="02010609060101010101" pitchFamily="49" charset="-122"/>
                <a:ea typeface="仿宋" panose="02010609060101010101" pitchFamily="49" charset="-122"/>
              </a:rPr>
              <a:t>年到</a:t>
            </a:r>
            <a:r>
              <a:rPr lang="en-US" altLang="zh-CN" sz="2800" dirty="0">
                <a:latin typeface="仿宋" panose="02010609060101010101" pitchFamily="49" charset="-122"/>
                <a:ea typeface="仿宋" panose="02010609060101010101" pitchFamily="49" charset="-122"/>
              </a:rPr>
              <a:t>1978</a:t>
            </a:r>
            <a:r>
              <a:rPr lang="zh-CN" altLang="zh-CN" sz="2800" dirty="0">
                <a:latin typeface="仿宋" panose="02010609060101010101" pitchFamily="49" charset="-122"/>
                <a:ea typeface="仿宋" panose="02010609060101010101" pitchFamily="49" charset="-122"/>
              </a:rPr>
              <a:t>年，我国没有正式国歌，是把《义勇军进行曲》作为中华人民共和国的代国歌，直到</a:t>
            </a:r>
            <a:r>
              <a:rPr lang="en-US" altLang="zh-CN" sz="2800" dirty="0">
                <a:latin typeface="仿宋" panose="02010609060101010101" pitchFamily="49" charset="-122"/>
                <a:ea typeface="仿宋" panose="02010609060101010101" pitchFamily="49" charset="-122"/>
              </a:rPr>
              <a:t>1978</a:t>
            </a:r>
            <a:r>
              <a:rPr lang="zh-CN" altLang="zh-CN" sz="2800" dirty="0">
                <a:latin typeface="仿宋" panose="02010609060101010101" pitchFamily="49" charset="-122"/>
                <a:ea typeface="仿宋" panose="02010609060101010101" pitchFamily="49" charset="-122"/>
              </a:rPr>
              <a:t>年才有了正式国歌。</a:t>
            </a:r>
            <a:endParaRPr lang="en-US" altLang="zh-CN" sz="2800" dirty="0">
              <a:latin typeface="仿宋" panose="02010609060101010101" pitchFamily="49" charset="-122"/>
              <a:ea typeface="仿宋" panose="02010609060101010101" pitchFamily="49" charset="-122"/>
            </a:endParaRPr>
          </a:p>
          <a:p>
            <a:pPr algn="just"/>
            <a:r>
              <a:rPr lang="en-US" altLang="zh-CN" sz="2800" dirty="0">
                <a:latin typeface="仿宋" panose="02010609060101010101" pitchFamily="49" charset="-122"/>
                <a:ea typeface="仿宋" panose="02010609060101010101" pitchFamily="49" charset="-122"/>
              </a:rPr>
              <a:t>     1978</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12</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4</a:t>
            </a:r>
            <a:r>
              <a:rPr lang="zh-CN" altLang="zh-CN" sz="2800" dirty="0">
                <a:latin typeface="仿宋" panose="02010609060101010101" pitchFamily="49" charset="-122"/>
                <a:ea typeface="仿宋" panose="02010609060101010101" pitchFamily="49" charset="-122"/>
              </a:rPr>
              <a:t>日，在通过现行宪法的同一天，正式确立《义勇军进行曲》是中华人民共和国的国歌，所以国歌就没有写到宪法里面去。</a:t>
            </a:r>
            <a:endParaRPr lang="zh-CN" altLang="en-US" sz="2800" dirty="0">
              <a:latin typeface="仿宋" panose="02010609060101010101" pitchFamily="49" charset="-122"/>
              <a:ea typeface="仿宋" panose="02010609060101010101" pitchFamily="49" charset="-122"/>
              <a:sym typeface="Impact" panose="020B0806030902050204" pitchFamily="34" charset="0"/>
            </a:endParaRP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3" name="剪去对角的矩形 12"/>
          <p:cNvSpPr/>
          <p:nvPr/>
        </p:nvSpPr>
        <p:spPr>
          <a:xfrm>
            <a:off x="2158411" y="1147560"/>
            <a:ext cx="3111876" cy="560095"/>
          </a:xfrm>
          <a:prstGeom prst="snip2DiagRect">
            <a:avLst>
              <a:gd name="adj1" fmla="val 0"/>
              <a:gd name="adj2" fmla="val 0"/>
            </a:avLst>
          </a:prstGeom>
          <a:noFill/>
          <a:ln w="28575">
            <a:noFill/>
          </a:ln>
          <a:effectLst>
            <a:outerShdw blurRad="88900" dist="75434" dir="2700004" sx="101000" sy="101000"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7" name="TextBox 12"/>
          <p:cNvSpPr txBox="1"/>
          <p:nvPr/>
        </p:nvSpPr>
        <p:spPr>
          <a:xfrm>
            <a:off x="2056368" y="1059582"/>
            <a:ext cx="184731" cy="431528"/>
          </a:xfrm>
          <a:prstGeom prst="rect">
            <a:avLst/>
          </a:prstGeom>
          <a:noFill/>
        </p:spPr>
        <p:txBody>
          <a:bodyPr wrap="none" rtlCol="0">
            <a:spAutoFit/>
          </a:bodyPr>
          <a:lstStyle/>
          <a:p>
            <a:endParaRPr lang="zh-CN" altLang="en-US" sz="2205"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5" name="矩形 4"/>
          <p:cNvSpPr/>
          <p:nvPr/>
        </p:nvSpPr>
        <p:spPr>
          <a:xfrm>
            <a:off x="395536" y="887397"/>
            <a:ext cx="8280920" cy="3539430"/>
          </a:xfrm>
          <a:prstGeom prst="rect">
            <a:avLst/>
          </a:prstGeom>
        </p:spPr>
        <p:txBody>
          <a:bodyPr wrap="square">
            <a:spAutoFit/>
          </a:bodyPr>
          <a:lstStyle/>
          <a:p>
            <a:pPr algn="just"/>
            <a:r>
              <a:rPr lang="zh-CN" altLang="en-US" dirty="0">
                <a:latin typeface="+mn-ea"/>
                <a:sym typeface="Impact" panose="020B0806030902050204" pitchFamily="34" charset="0"/>
              </a:rPr>
              <a:t>         </a:t>
            </a:r>
            <a:r>
              <a:rPr lang="zh-CN" altLang="en-US" sz="2800" dirty="0">
                <a:latin typeface="仿宋" panose="02010609060101010101" pitchFamily="49" charset="-122"/>
                <a:ea typeface="仿宋" panose="02010609060101010101" pitchFamily="49" charset="-122"/>
                <a:sym typeface="Impact" panose="020B0806030902050204" pitchFamily="34" charset="0"/>
              </a:rPr>
              <a:t>总的看，</a:t>
            </a:r>
            <a:r>
              <a:rPr lang="en-US" altLang="zh-CN" sz="2800" dirty="0">
                <a:latin typeface="仿宋" panose="02010609060101010101" pitchFamily="49" charset="-122"/>
                <a:ea typeface="仿宋" panose="02010609060101010101" pitchFamily="49" charset="-122"/>
                <a:sym typeface="Impact" panose="020B0806030902050204" pitchFamily="34" charset="0"/>
              </a:rPr>
              <a:t>4</a:t>
            </a:r>
            <a:r>
              <a:rPr lang="zh-CN" altLang="en-US" sz="2800" dirty="0">
                <a:latin typeface="仿宋" panose="02010609060101010101" pitchFamily="49" charset="-122"/>
                <a:ea typeface="仿宋" panose="02010609060101010101" pitchFamily="49" charset="-122"/>
                <a:sym typeface="Impact" panose="020B0806030902050204" pitchFamily="34" charset="0"/>
              </a:rPr>
              <a:t>次宪法修改体现了中国共产党领导人民进行改革开放和社会主义现代化建设的</a:t>
            </a:r>
            <a:r>
              <a:rPr lang="zh-CN" altLang="en-US" sz="2800" dirty="0">
                <a:solidFill>
                  <a:srgbClr val="C00000"/>
                </a:solidFill>
                <a:latin typeface="仿宋" panose="02010609060101010101" pitchFamily="49" charset="-122"/>
                <a:ea typeface="仿宋" panose="02010609060101010101" pitchFamily="49" charset="-122"/>
                <a:sym typeface="Impact" panose="020B0806030902050204" pitchFamily="34" charset="0"/>
              </a:rPr>
              <a:t>成功经验</a:t>
            </a:r>
            <a:r>
              <a:rPr lang="zh-CN" altLang="en-US" sz="2800" dirty="0">
                <a:latin typeface="仿宋" panose="02010609060101010101" pitchFamily="49" charset="-122"/>
                <a:ea typeface="仿宋" panose="02010609060101010101" pitchFamily="49" charset="-122"/>
                <a:sym typeface="Impact" panose="020B0806030902050204" pitchFamily="34" charset="0"/>
              </a:rPr>
              <a:t>，体现了中国特色社会主义道路、理论、制度、文化的</a:t>
            </a:r>
            <a:r>
              <a:rPr lang="zh-CN" altLang="en-US" sz="2800" dirty="0">
                <a:solidFill>
                  <a:srgbClr val="C00000"/>
                </a:solidFill>
                <a:latin typeface="仿宋" panose="02010609060101010101" pitchFamily="49" charset="-122"/>
                <a:ea typeface="仿宋" panose="02010609060101010101" pitchFamily="49" charset="-122"/>
                <a:sym typeface="Impact" panose="020B0806030902050204" pitchFamily="34" charset="0"/>
              </a:rPr>
              <a:t>发展成果</a:t>
            </a:r>
            <a:r>
              <a:rPr lang="zh-CN" altLang="en-US" sz="2800" dirty="0">
                <a:latin typeface="仿宋" panose="02010609060101010101" pitchFamily="49" charset="-122"/>
                <a:ea typeface="仿宋" panose="02010609060101010101" pitchFamily="49" charset="-122"/>
                <a:sym typeface="Impact" panose="020B0806030902050204" pitchFamily="34" charset="0"/>
              </a:rPr>
              <a:t>。</a:t>
            </a:r>
            <a:endParaRPr lang="en-US" altLang="zh-CN" sz="2800" dirty="0">
              <a:latin typeface="仿宋" panose="02010609060101010101" pitchFamily="49" charset="-122"/>
              <a:ea typeface="仿宋" panose="02010609060101010101" pitchFamily="49" charset="-122"/>
              <a:sym typeface="Impact" panose="020B0806030902050204" pitchFamily="34" charset="0"/>
            </a:endParaRPr>
          </a:p>
          <a:p>
            <a:pPr algn="just"/>
            <a:r>
              <a:rPr lang="en-US" altLang="zh-CN" sz="2800" dirty="0">
                <a:latin typeface="仿宋" panose="02010609060101010101" pitchFamily="49" charset="-122"/>
                <a:ea typeface="仿宋" panose="02010609060101010101" pitchFamily="49" charset="-122"/>
                <a:sym typeface="Impact" panose="020B0806030902050204" pitchFamily="34" charset="0"/>
              </a:rPr>
              <a:t>    </a:t>
            </a:r>
            <a:r>
              <a:rPr lang="zh-CN" altLang="en-US" sz="2800" dirty="0">
                <a:latin typeface="仿宋" panose="02010609060101010101" pitchFamily="49" charset="-122"/>
                <a:ea typeface="仿宋" panose="02010609060101010101" pitchFamily="49" charset="-122"/>
                <a:sym typeface="Impact" panose="020B0806030902050204" pitchFamily="34" charset="0"/>
              </a:rPr>
              <a:t>通过</a:t>
            </a:r>
            <a:r>
              <a:rPr lang="en-US" altLang="zh-CN" sz="2800" dirty="0">
                <a:latin typeface="仿宋" panose="02010609060101010101" pitchFamily="49" charset="-122"/>
                <a:ea typeface="仿宋" panose="02010609060101010101" pitchFamily="49" charset="-122"/>
                <a:sym typeface="Impact" panose="020B0806030902050204" pitchFamily="34" charset="0"/>
              </a:rPr>
              <a:t>4</a:t>
            </a:r>
            <a:r>
              <a:rPr lang="zh-CN" altLang="en-US" sz="2800" dirty="0">
                <a:latin typeface="仿宋" panose="02010609060101010101" pitchFamily="49" charset="-122"/>
                <a:ea typeface="仿宋" panose="02010609060101010101" pitchFamily="49" charset="-122"/>
                <a:sym typeface="Impact" panose="020B0806030902050204" pitchFamily="34" charset="0"/>
              </a:rPr>
              <a:t>次宪法修改，我国宪法在中国特色社会主义伟大实践中紧跟时代步伐，不断与时俱进，</a:t>
            </a:r>
            <a:r>
              <a:rPr lang="zh-CN" altLang="en-US" sz="2800" dirty="0">
                <a:solidFill>
                  <a:srgbClr val="C00000"/>
                </a:solidFill>
                <a:latin typeface="仿宋" panose="02010609060101010101" pitchFamily="49" charset="-122"/>
                <a:ea typeface="仿宋" panose="02010609060101010101" pitchFamily="49" charset="-122"/>
                <a:sym typeface="Impact" panose="020B0806030902050204" pitchFamily="34" charset="0"/>
              </a:rPr>
              <a:t>有力推动和保障了</a:t>
            </a:r>
            <a:r>
              <a:rPr lang="zh-CN" altLang="en-US" sz="2800" dirty="0">
                <a:latin typeface="仿宋" panose="02010609060101010101" pitchFamily="49" charset="-122"/>
                <a:ea typeface="仿宋" panose="02010609060101010101" pitchFamily="49" charset="-122"/>
                <a:sym typeface="Impact" panose="020B0806030902050204" pitchFamily="34" charset="0"/>
              </a:rPr>
              <a:t>党和国家事业发展，</a:t>
            </a:r>
            <a:r>
              <a:rPr lang="zh-CN" altLang="en-US" sz="2800" dirty="0">
                <a:solidFill>
                  <a:srgbClr val="C00000"/>
                </a:solidFill>
                <a:latin typeface="仿宋" panose="02010609060101010101" pitchFamily="49" charset="-122"/>
                <a:ea typeface="仿宋" panose="02010609060101010101" pitchFamily="49" charset="-122"/>
                <a:sym typeface="Impact" panose="020B0806030902050204" pitchFamily="34" charset="0"/>
              </a:rPr>
              <a:t>有力推动和加强了</a:t>
            </a:r>
            <a:r>
              <a:rPr lang="zh-CN" altLang="en-US" sz="2800" dirty="0">
                <a:latin typeface="仿宋" panose="02010609060101010101" pitchFamily="49" charset="-122"/>
                <a:ea typeface="仿宋" panose="02010609060101010101" pitchFamily="49" charset="-122"/>
                <a:sym typeface="Impact" panose="020B0806030902050204" pitchFamily="34" charset="0"/>
              </a:rPr>
              <a:t>我们国家社会主义法治建设。 </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9"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平行四边形 1"/>
          <p:cNvSpPr/>
          <p:nvPr/>
        </p:nvSpPr>
        <p:spPr>
          <a:xfrm>
            <a:off x="4058641" y="1621516"/>
            <a:ext cx="2592288" cy="549367"/>
          </a:xfrm>
          <a:prstGeom prst="parallelogram">
            <a:avLst/>
          </a:prstGeom>
          <a:noFill/>
          <a:ln w="1905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27" name="TextBox 26"/>
          <p:cNvSpPr txBox="1"/>
          <p:nvPr/>
        </p:nvSpPr>
        <p:spPr>
          <a:xfrm>
            <a:off x="539552" y="2215008"/>
            <a:ext cx="7898316" cy="523220"/>
          </a:xfrm>
          <a:prstGeom prst="rect">
            <a:avLst/>
          </a:prstGeom>
          <a:noFill/>
        </p:spPr>
        <p:txBody>
          <a:bodyPr wrap="none" rtlCol="0">
            <a:spAutoFit/>
          </a:bodyPr>
          <a:lstStyle/>
          <a:p>
            <a:r>
              <a:rPr lang="zh-CN" altLang="en-US" sz="2800" dirty="0">
                <a:solidFill>
                  <a:srgbClr val="C00000"/>
                </a:solidFill>
                <a:latin typeface="华文中宋" panose="02010600040101010101" pitchFamily="2" charset="-122"/>
                <a:ea typeface="华文中宋" panose="02010600040101010101" pitchFamily="2" charset="-122"/>
              </a:rPr>
              <a:t>四、</a:t>
            </a:r>
            <a:r>
              <a:rPr lang="en-US" altLang="zh-CN" sz="2800" dirty="0">
                <a:solidFill>
                  <a:srgbClr val="C00000"/>
                </a:solidFill>
                <a:latin typeface="华文中宋" panose="02010600040101010101" pitchFamily="2" charset="-122"/>
                <a:ea typeface="华文中宋" panose="02010600040101010101" pitchFamily="2" charset="-122"/>
              </a:rPr>
              <a:t>2018</a:t>
            </a:r>
            <a:r>
              <a:rPr lang="zh-CN" altLang="zh-CN" sz="2800" dirty="0">
                <a:solidFill>
                  <a:srgbClr val="C00000"/>
                </a:solidFill>
                <a:latin typeface="华文中宋" panose="02010600040101010101" pitchFamily="2" charset="-122"/>
                <a:ea typeface="华文中宋" panose="02010600040101010101" pitchFamily="2" charset="-122"/>
              </a:rPr>
              <a:t>年宪法修改的背景与修正案的主要内容</a:t>
            </a:r>
            <a:endParaRPr lang="zh-CN" altLang="en-US" sz="2800" b="1"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endParaRP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662632"/>
            <a:ext cx="4392488" cy="504801"/>
          </a:xfrm>
        </p:spPr>
        <p:txBody>
          <a:bodyPr>
            <a:noAutofit/>
          </a:bodyPr>
          <a:lstStyle/>
          <a:p>
            <a:r>
              <a:rPr lang="en-US" altLang="zh-CN" sz="2800" b="0" dirty="0">
                <a:latin typeface="华文中宋" panose="02010600040101010101" pitchFamily="2" charset="-122"/>
                <a:ea typeface="华文中宋" panose="02010600040101010101" pitchFamily="2" charset="-122"/>
              </a:rPr>
              <a:t>(</a:t>
            </a:r>
            <a:r>
              <a:rPr lang="zh-CN" altLang="en-US" sz="2800" b="0" dirty="0">
                <a:latin typeface="华文中宋" panose="02010600040101010101" pitchFamily="2" charset="-122"/>
                <a:ea typeface="华文中宋" panose="02010600040101010101" pitchFamily="2" charset="-122"/>
              </a:rPr>
              <a:t>一</a:t>
            </a:r>
            <a:r>
              <a:rPr lang="en-US" altLang="zh-CN" sz="2800" b="0" dirty="0">
                <a:latin typeface="华文中宋" panose="02010600040101010101" pitchFamily="2" charset="-122"/>
                <a:ea typeface="华文中宋" panose="02010600040101010101" pitchFamily="2" charset="-122"/>
              </a:rPr>
              <a:t>)</a:t>
            </a:r>
            <a:r>
              <a:rPr lang="zh-CN" altLang="en-US" sz="2800" b="0" dirty="0">
                <a:latin typeface="华文中宋" panose="02010600040101010101" pitchFamily="2" charset="-122"/>
                <a:ea typeface="华文中宋" panose="02010600040101010101" pitchFamily="2" charset="-122"/>
              </a:rPr>
              <a:t>本次宪法修改的背景</a:t>
            </a:r>
          </a:p>
        </p:txBody>
      </p:sp>
      <p:sp>
        <p:nvSpPr>
          <p:cNvPr id="3" name="矩形 2"/>
          <p:cNvSpPr/>
          <p:nvPr/>
        </p:nvSpPr>
        <p:spPr>
          <a:xfrm>
            <a:off x="323528" y="1502643"/>
            <a:ext cx="8496944" cy="2677656"/>
          </a:xfrm>
          <a:prstGeom prst="rect">
            <a:avLst/>
          </a:prstGeom>
        </p:spPr>
        <p:txBody>
          <a:bodyPr wrap="square">
            <a:spAutoFit/>
          </a:bodyPr>
          <a:lstStyle/>
          <a:p>
            <a:pPr algn="just"/>
            <a:r>
              <a:rPr lang="zh-CN" altLang="en-US" sz="2400" dirty="0">
                <a:latin typeface="仿宋" panose="02010609060101010101" pitchFamily="49" charset="-122"/>
                <a:ea typeface="仿宋" panose="02010609060101010101" pitchFamily="49" charset="-122"/>
                <a:sym typeface="Impact" panose="020B0806030902050204" pitchFamily="34" charset="0"/>
              </a:rPr>
              <a:t>    自</a:t>
            </a:r>
            <a:r>
              <a:rPr lang="en-US" altLang="zh-CN" sz="2400" dirty="0">
                <a:latin typeface="仿宋" panose="02010609060101010101" pitchFamily="49" charset="-122"/>
                <a:ea typeface="仿宋" panose="02010609060101010101" pitchFamily="49" charset="-122"/>
                <a:sym typeface="Impact" panose="020B0806030902050204" pitchFamily="34" charset="0"/>
              </a:rPr>
              <a:t>2004</a:t>
            </a:r>
            <a:r>
              <a:rPr lang="zh-CN" altLang="en-US" sz="2400" dirty="0">
                <a:latin typeface="仿宋" panose="02010609060101010101" pitchFamily="49" charset="-122"/>
                <a:ea typeface="仿宋" panose="02010609060101010101" pitchFamily="49" charset="-122"/>
                <a:sym typeface="Impact" panose="020B0806030902050204" pitchFamily="34" charset="0"/>
              </a:rPr>
              <a:t>年宪法修改以来，党和国家事业又有了许多重要发展变化。特别是党的十八大以来，以习近平同志为核心的党中央团结带领全国各族人民毫不动摇坚持和发展中国特色社会主义，统筹推进“五位一体”</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总体布局</a:t>
            </a:r>
            <a:r>
              <a:rPr lang="zh-CN" altLang="en-US" sz="2400" dirty="0">
                <a:latin typeface="仿宋" panose="02010609060101010101" pitchFamily="49" charset="-122"/>
                <a:ea typeface="仿宋" panose="02010609060101010101" pitchFamily="49" charset="-122"/>
                <a:sym typeface="Impact" panose="020B0806030902050204" pitchFamily="34" charset="0"/>
              </a:rPr>
              <a:t>、协调推进“四个全面”</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战略布局</a:t>
            </a:r>
            <a:r>
              <a:rPr lang="zh-CN" altLang="en-US" sz="2400" dirty="0">
                <a:latin typeface="仿宋" panose="02010609060101010101" pitchFamily="49" charset="-122"/>
                <a:ea typeface="仿宋" panose="02010609060101010101" pitchFamily="49" charset="-122"/>
                <a:sym typeface="Impact" panose="020B0806030902050204" pitchFamily="34" charset="0"/>
              </a:rPr>
              <a:t>，推进党的建设新的</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伟大工程</a:t>
            </a:r>
            <a:r>
              <a:rPr lang="zh-CN" altLang="en-US" sz="2400" dirty="0">
                <a:latin typeface="仿宋" panose="02010609060101010101" pitchFamily="49" charset="-122"/>
                <a:ea typeface="仿宋" panose="02010609060101010101" pitchFamily="49" charset="-122"/>
                <a:sym typeface="Impact" panose="020B0806030902050204" pitchFamily="34" charset="0"/>
              </a:rPr>
              <a:t>，形成一系列治国理政新理念新思想新战略，推动党和国家事业取得历史性成就、发生历史性变革，</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中国特色社会主义进入了新时代</a:t>
            </a:r>
            <a:r>
              <a:rPr lang="zh-CN" altLang="en-US" sz="2400" dirty="0">
                <a:latin typeface="仿宋" panose="02010609060101010101" pitchFamily="49" charset="-122"/>
                <a:ea typeface="仿宋" panose="02010609060101010101" pitchFamily="49" charset="-122"/>
                <a:sym typeface="Impact" panose="020B0806030902050204" pitchFamily="34" charset="0"/>
              </a:rPr>
              <a:t>。 </a:t>
            </a: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190550" y="699542"/>
            <a:ext cx="8496944" cy="4154984"/>
          </a:xfrm>
          <a:prstGeom prst="rect">
            <a:avLst/>
          </a:prstGeom>
        </p:spPr>
        <p:txBody>
          <a:bodyPr wrap="square">
            <a:spAutoFit/>
          </a:bodyPr>
          <a:lstStyle/>
          <a:p>
            <a:pPr algn="just"/>
            <a:r>
              <a:rPr lang="en-US" altLang="zh-CN" dirty="0"/>
              <a:t>            </a:t>
            </a:r>
            <a:r>
              <a:rPr lang="zh-CN" altLang="zh-CN" sz="2400" dirty="0">
                <a:latin typeface="仿宋" panose="02010609060101010101" pitchFamily="49" charset="-122"/>
                <a:ea typeface="仿宋" panose="02010609060101010101" pitchFamily="49" charset="-122"/>
              </a:rPr>
              <a:t>本次修正，是</a:t>
            </a:r>
            <a:r>
              <a:rPr lang="en-US" altLang="zh-CN" sz="2400" dirty="0">
                <a:latin typeface="仿宋" panose="02010609060101010101" pitchFamily="49" charset="-122"/>
                <a:ea typeface="仿宋" panose="02010609060101010101" pitchFamily="49" charset="-122"/>
              </a:rPr>
              <a:t>2004</a:t>
            </a:r>
            <a:r>
              <a:rPr lang="zh-CN" altLang="zh-CN" sz="2400" dirty="0">
                <a:latin typeface="仿宋" panose="02010609060101010101" pitchFamily="49" charset="-122"/>
                <a:ea typeface="仿宋" panose="02010609060101010101" pitchFamily="49" charset="-122"/>
              </a:rPr>
              <a:t>年第</a:t>
            </a:r>
            <a:r>
              <a:rPr lang="en-US" altLang="zh-CN" sz="2400" dirty="0">
                <a:latin typeface="仿宋" panose="02010609060101010101" pitchFamily="49" charset="-122"/>
                <a:ea typeface="仿宋" panose="02010609060101010101" pitchFamily="49" charset="-122"/>
              </a:rPr>
              <a:t>4</a:t>
            </a:r>
            <a:r>
              <a:rPr lang="zh-CN" altLang="zh-CN" sz="2400" dirty="0">
                <a:latin typeface="仿宋" panose="02010609060101010101" pitchFamily="49" charset="-122"/>
                <a:ea typeface="仿宋" panose="02010609060101010101" pitchFamily="49" charset="-122"/>
              </a:rPr>
              <a:t>次修正后</a:t>
            </a:r>
            <a:r>
              <a:rPr lang="zh-CN" altLang="zh-CN" sz="2400" dirty="0">
                <a:solidFill>
                  <a:srgbClr val="C00000"/>
                </a:solidFill>
                <a:latin typeface="仿宋" panose="02010609060101010101" pitchFamily="49" charset="-122"/>
                <a:ea typeface="仿宋" panose="02010609060101010101" pitchFamily="49" charset="-122"/>
              </a:rPr>
              <a:t>时隔</a:t>
            </a:r>
            <a:r>
              <a:rPr lang="en-US" altLang="zh-CN" sz="2400" dirty="0">
                <a:solidFill>
                  <a:srgbClr val="C00000"/>
                </a:solidFill>
                <a:latin typeface="仿宋" panose="02010609060101010101" pitchFamily="49" charset="-122"/>
                <a:ea typeface="仿宋" panose="02010609060101010101" pitchFamily="49" charset="-122"/>
              </a:rPr>
              <a:t>14</a:t>
            </a:r>
            <a:r>
              <a:rPr lang="zh-CN" altLang="zh-CN" sz="2400" dirty="0">
                <a:solidFill>
                  <a:srgbClr val="C00000"/>
                </a:solidFill>
                <a:latin typeface="仿宋" panose="02010609060101010101" pitchFamily="49" charset="-122"/>
                <a:ea typeface="仿宋" panose="02010609060101010101" pitchFamily="49" charset="-122"/>
              </a:rPr>
              <a:t>年</a:t>
            </a:r>
            <a:r>
              <a:rPr lang="zh-CN" altLang="zh-CN" sz="2400" dirty="0">
                <a:latin typeface="仿宋" panose="02010609060101010101" pitchFamily="49" charset="-122"/>
                <a:ea typeface="仿宋" panose="02010609060101010101" pitchFamily="49" charset="-122"/>
              </a:rPr>
              <a:t>的首次修正，相对</a:t>
            </a:r>
            <a:r>
              <a:rPr lang="en-US" altLang="zh-CN" sz="2400" dirty="0">
                <a:latin typeface="仿宋" panose="02010609060101010101" pitchFamily="49" charset="-122"/>
                <a:ea typeface="仿宋" panose="02010609060101010101" pitchFamily="49" charset="-122"/>
              </a:rPr>
              <a:t>1988</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1993</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1999</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2004</a:t>
            </a:r>
            <a:r>
              <a:rPr lang="zh-CN" altLang="zh-CN" sz="2400" dirty="0">
                <a:latin typeface="仿宋" panose="02010609060101010101" pitchFamily="49" charset="-122"/>
                <a:ea typeface="仿宋" panose="02010609060101010101" pitchFamily="49" charset="-122"/>
              </a:rPr>
              <a:t>年的前</a:t>
            </a:r>
            <a:r>
              <a:rPr lang="en-US" altLang="zh-CN" sz="2400" dirty="0">
                <a:latin typeface="仿宋" panose="02010609060101010101" pitchFamily="49" charset="-122"/>
                <a:ea typeface="仿宋" panose="02010609060101010101" pitchFamily="49" charset="-122"/>
              </a:rPr>
              <a:t>4</a:t>
            </a:r>
            <a:r>
              <a:rPr lang="zh-CN" altLang="zh-CN" sz="2400" dirty="0">
                <a:latin typeface="仿宋" panose="02010609060101010101" pitchFamily="49" charset="-122"/>
                <a:ea typeface="仿宋" panose="02010609060101010101" pitchFamily="49" charset="-122"/>
              </a:rPr>
              <a:t>次修正，本次修正是</a:t>
            </a:r>
            <a:r>
              <a:rPr lang="zh-CN" altLang="zh-CN" sz="2400" dirty="0">
                <a:solidFill>
                  <a:srgbClr val="C00000"/>
                </a:solidFill>
                <a:latin typeface="仿宋" panose="02010609060101010101" pitchFamily="49" charset="-122"/>
                <a:ea typeface="仿宋" panose="02010609060101010101" pitchFamily="49" charset="-122"/>
              </a:rPr>
              <a:t>时间间隔最长的一次</a:t>
            </a:r>
            <a:r>
              <a:rPr lang="zh-CN" altLang="zh-CN" sz="2400" dirty="0">
                <a:latin typeface="仿宋" panose="02010609060101010101" pitchFamily="49" charset="-122"/>
                <a:ea typeface="仿宋" panose="02010609060101010101" pitchFamily="49" charset="-122"/>
              </a:rPr>
              <a:t>。</a:t>
            </a:r>
            <a:endParaRPr lang="en-US" altLang="zh-CN" sz="2400" dirty="0">
              <a:latin typeface="仿宋" panose="02010609060101010101" pitchFamily="49" charset="-122"/>
              <a:ea typeface="仿宋" panose="02010609060101010101" pitchFamily="49" charset="-122"/>
            </a:endParaRPr>
          </a:p>
          <a:p>
            <a:pPr algn="just"/>
            <a:r>
              <a:rPr lang="en-US" altLang="zh-CN" sz="2400" dirty="0">
                <a:latin typeface="仿宋" panose="02010609060101010101" pitchFamily="49" charset="-122"/>
                <a:ea typeface="仿宋" panose="02010609060101010101" pitchFamily="49" charset="-122"/>
              </a:rPr>
              <a:t>    </a:t>
            </a:r>
            <a:r>
              <a:rPr lang="zh-CN" altLang="zh-CN" sz="2400" dirty="0">
                <a:latin typeface="仿宋" panose="02010609060101010101" pitchFamily="49" charset="-122"/>
                <a:ea typeface="仿宋" panose="02010609060101010101" pitchFamily="49" charset="-122"/>
              </a:rPr>
              <a:t>党中央决定对宪法进行适当修改，是经过反复考虑、综合方方面面情况做出的，</a:t>
            </a:r>
            <a:r>
              <a:rPr lang="zh-CN" altLang="zh-CN" sz="2400" dirty="0">
                <a:solidFill>
                  <a:srgbClr val="C00000"/>
                </a:solidFill>
                <a:latin typeface="仿宋" panose="02010609060101010101" pitchFamily="49" charset="-122"/>
                <a:ea typeface="仿宋" panose="02010609060101010101" pitchFamily="49" charset="-122"/>
              </a:rPr>
              <a:t>目的是</a:t>
            </a:r>
            <a:r>
              <a:rPr lang="zh-CN" altLang="zh-CN" sz="2400" dirty="0">
                <a:latin typeface="仿宋" panose="02010609060101010101" pitchFamily="49" charset="-122"/>
                <a:ea typeface="仿宋" panose="02010609060101010101" pitchFamily="49" charset="-122"/>
              </a:rPr>
              <a:t>通过修改使我国宪法</a:t>
            </a:r>
            <a:r>
              <a:rPr lang="zh-CN" altLang="zh-CN" sz="2400" dirty="0">
                <a:solidFill>
                  <a:srgbClr val="C00000"/>
                </a:solidFill>
                <a:latin typeface="仿宋" panose="02010609060101010101" pitchFamily="49" charset="-122"/>
                <a:ea typeface="仿宋" panose="02010609060101010101" pitchFamily="49" charset="-122"/>
              </a:rPr>
              <a:t>更好体现</a:t>
            </a:r>
            <a:r>
              <a:rPr lang="zh-CN" altLang="zh-CN" sz="2400" dirty="0">
                <a:latin typeface="仿宋" panose="02010609060101010101" pitchFamily="49" charset="-122"/>
                <a:ea typeface="仿宋" panose="02010609060101010101" pitchFamily="49" charset="-122"/>
              </a:rPr>
              <a:t>人民意志，</a:t>
            </a:r>
            <a:r>
              <a:rPr lang="zh-CN" altLang="zh-CN" sz="2400" dirty="0">
                <a:solidFill>
                  <a:srgbClr val="C00000"/>
                </a:solidFill>
                <a:latin typeface="仿宋" panose="02010609060101010101" pitchFamily="49" charset="-122"/>
                <a:ea typeface="仿宋" panose="02010609060101010101" pitchFamily="49" charset="-122"/>
              </a:rPr>
              <a:t>更好体现</a:t>
            </a:r>
            <a:r>
              <a:rPr lang="zh-CN" altLang="zh-CN" sz="2400" dirty="0">
                <a:latin typeface="仿宋" panose="02010609060101010101" pitchFamily="49" charset="-122"/>
                <a:ea typeface="仿宋" panose="02010609060101010101" pitchFamily="49" charset="-122"/>
              </a:rPr>
              <a:t>中国特色社会主义制度的优势，</a:t>
            </a:r>
            <a:r>
              <a:rPr lang="zh-CN" altLang="zh-CN" sz="2400" dirty="0">
                <a:solidFill>
                  <a:srgbClr val="C00000"/>
                </a:solidFill>
                <a:latin typeface="仿宋" panose="02010609060101010101" pitchFamily="49" charset="-122"/>
                <a:ea typeface="仿宋" panose="02010609060101010101" pitchFamily="49" charset="-122"/>
              </a:rPr>
              <a:t>更好适应</a:t>
            </a:r>
            <a:r>
              <a:rPr lang="zh-CN" altLang="zh-CN" sz="2400" dirty="0">
                <a:latin typeface="仿宋" panose="02010609060101010101" pitchFamily="49" charset="-122"/>
                <a:ea typeface="仿宋" panose="02010609060101010101" pitchFamily="49" charset="-122"/>
              </a:rPr>
              <a:t>推进国家治理体系和治理能力现代化的要求。</a:t>
            </a:r>
            <a:endParaRPr lang="en-US" altLang="zh-CN" sz="2400" dirty="0">
              <a:latin typeface="仿宋" panose="02010609060101010101" pitchFamily="49" charset="-122"/>
              <a:ea typeface="仿宋" panose="02010609060101010101" pitchFamily="49" charset="-122"/>
            </a:endParaRPr>
          </a:p>
          <a:p>
            <a:pPr algn="just"/>
            <a:r>
              <a:rPr lang="en-US" altLang="zh-CN" sz="2400" dirty="0">
                <a:latin typeface="仿宋" panose="02010609060101010101" pitchFamily="49" charset="-122"/>
                <a:ea typeface="仿宋" panose="02010609060101010101" pitchFamily="49" charset="-122"/>
              </a:rPr>
              <a:t>   </a:t>
            </a:r>
            <a:r>
              <a:rPr lang="zh-CN" altLang="zh-CN" sz="2400">
                <a:latin typeface="仿宋" panose="02010609060101010101" pitchFamily="49" charset="-122"/>
                <a:ea typeface="仿宋" panose="02010609060101010101" pitchFamily="49" charset="-122"/>
              </a:rPr>
              <a:t>这</a:t>
            </a:r>
            <a:r>
              <a:rPr lang="zh-CN" altLang="zh-CN" sz="2400" dirty="0">
                <a:latin typeface="仿宋" panose="02010609060101010101" pitchFamily="49" charset="-122"/>
                <a:ea typeface="仿宋" panose="02010609060101010101" pitchFamily="49" charset="-122"/>
              </a:rPr>
              <a:t>对于全面贯彻党的十九大精神、广泛动员和组织全国各族人民为夺取新时代中国特色社会主义伟大胜利而奋斗具有十分重大的意义。</a:t>
            </a:r>
          </a:p>
          <a:p>
            <a:pPr algn="just"/>
            <a:endParaRPr lang="zh-CN" altLang="en-US" sz="2400" dirty="0">
              <a:latin typeface="仿宋" panose="02010609060101010101" pitchFamily="49" charset="-122"/>
              <a:ea typeface="仿宋" panose="02010609060101010101" pitchFamily="49" charset="-122"/>
              <a:sym typeface="Impact" panose="020B0806030902050204" pitchFamily="34" charset="0"/>
            </a:endParaRPr>
          </a:p>
        </p:txBody>
      </p:sp>
      <p:pic>
        <p:nvPicPr>
          <p:cNvPr id="4"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87624" y="775072"/>
            <a:ext cx="6840760" cy="504801"/>
          </a:xfrm>
        </p:spPr>
        <p:txBody>
          <a:bodyPr>
            <a:noAutofit/>
          </a:bodyPr>
          <a:lstStyle/>
          <a:p>
            <a:r>
              <a:rPr lang="zh-CN" altLang="en-US" dirty="0"/>
              <a:t> </a:t>
            </a:r>
            <a:r>
              <a:rPr lang="zh-CN" altLang="en-US" sz="2800" b="0" dirty="0">
                <a:solidFill>
                  <a:schemeClr val="tx1"/>
                </a:solidFill>
                <a:latin typeface="华文中宋" panose="02010600040101010101" pitchFamily="2" charset="-122"/>
                <a:ea typeface="华文中宋" panose="02010600040101010101" pitchFamily="2" charset="-122"/>
              </a:rPr>
              <a:t>（二）</a:t>
            </a:r>
            <a:r>
              <a:rPr lang="en-US" altLang="zh-CN" sz="2800" b="0" dirty="0">
                <a:solidFill>
                  <a:schemeClr val="tx1"/>
                </a:solidFill>
                <a:latin typeface="华文中宋" panose="02010600040101010101" pitchFamily="2" charset="-122"/>
                <a:ea typeface="华文中宋" panose="02010600040101010101" pitchFamily="2" charset="-122"/>
              </a:rPr>
              <a:t>2018</a:t>
            </a:r>
            <a:r>
              <a:rPr lang="zh-CN" altLang="en-US" sz="2800" b="0" dirty="0">
                <a:solidFill>
                  <a:schemeClr val="tx1"/>
                </a:solidFill>
                <a:latin typeface="华文中宋" panose="02010600040101010101" pitchFamily="2" charset="-122"/>
                <a:ea typeface="华文中宋" panose="02010600040101010101" pitchFamily="2" charset="-122"/>
              </a:rPr>
              <a:t>年宪法修改遵循的原则</a:t>
            </a:r>
          </a:p>
        </p:txBody>
      </p:sp>
      <p:sp>
        <p:nvSpPr>
          <p:cNvPr id="36" name="圆角矩形 35"/>
          <p:cNvSpPr/>
          <p:nvPr/>
        </p:nvSpPr>
        <p:spPr>
          <a:xfrm>
            <a:off x="1547664" y="1512044"/>
            <a:ext cx="4536504"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bg1"/>
                </a:solidFill>
                <a:latin typeface="Impact" panose="020B0806030902050204" pitchFamily="34" charset="0"/>
                <a:ea typeface="微软雅黑" panose="020B0503020204020204" pitchFamily="34" charset="-122"/>
                <a:cs typeface="+mn-ea"/>
                <a:sym typeface="Impact" panose="020B0806030902050204" pitchFamily="34" charset="0"/>
              </a:rPr>
              <a:t>1</a:t>
            </a:r>
            <a:r>
              <a:rPr lang="zh-CN" altLang="en-US" sz="2400" dirty="0">
                <a:solidFill>
                  <a:schemeClr val="bg1"/>
                </a:solidFill>
                <a:latin typeface="Impact" panose="020B0806030902050204" pitchFamily="34" charset="0"/>
                <a:ea typeface="微软雅黑" panose="020B0503020204020204" pitchFamily="34" charset="-122"/>
                <a:cs typeface="+mn-ea"/>
                <a:sym typeface="Impact" panose="020B0806030902050204" pitchFamily="34" charset="0"/>
              </a:rPr>
              <a:t>、坚持党对宪法修改的领导</a:t>
            </a:r>
          </a:p>
        </p:txBody>
      </p:sp>
      <p:sp>
        <p:nvSpPr>
          <p:cNvPr id="38" name="矩形 37"/>
          <p:cNvSpPr/>
          <p:nvPr/>
        </p:nvSpPr>
        <p:spPr>
          <a:xfrm>
            <a:off x="251520" y="2104544"/>
            <a:ext cx="8640960" cy="2308324"/>
          </a:xfrm>
          <a:prstGeom prst="rect">
            <a:avLst/>
          </a:prstGeom>
        </p:spPr>
        <p:txBody>
          <a:bodyPr wrap="square">
            <a:spAutoFit/>
          </a:bodyPr>
          <a:lstStyle/>
          <a:p>
            <a:pPr algn="just"/>
            <a:r>
              <a:rPr lang="zh-CN" altLang="en-US" sz="2400" dirty="0">
                <a:latin typeface="黑体" panose="02010609060101010101" pitchFamily="49" charset="-122"/>
                <a:ea typeface="黑体" panose="02010609060101010101" pitchFamily="49" charset="-122"/>
              </a:rPr>
              <a:t>坚持党中央集中统一领导</a:t>
            </a:r>
            <a:endParaRPr lang="en-US" altLang="zh-CN" sz="2400" dirty="0">
              <a:latin typeface="黑体" panose="02010609060101010101" pitchFamily="49" charset="-122"/>
              <a:ea typeface="黑体" panose="02010609060101010101" pitchFamily="49" charset="-122"/>
            </a:endParaRPr>
          </a:p>
          <a:p>
            <a:pPr algn="just"/>
            <a:r>
              <a:rPr lang="zh-CN" altLang="en-US"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增强</a:t>
            </a:r>
            <a:r>
              <a:rPr lang="zh-CN" altLang="en-US" sz="2400" dirty="0">
                <a:latin typeface="仿宋" panose="02010609060101010101" pitchFamily="49" charset="-122"/>
                <a:ea typeface="仿宋" panose="02010609060101010101" pitchFamily="49" charset="-122"/>
              </a:rPr>
              <a:t>政治意识、大局意识、核心意识、看齐意识，</a:t>
            </a:r>
            <a:r>
              <a:rPr lang="zh-CN" altLang="en-US" sz="2400" dirty="0">
                <a:solidFill>
                  <a:srgbClr val="C00000"/>
                </a:solidFill>
                <a:latin typeface="仿宋" panose="02010609060101010101" pitchFamily="49" charset="-122"/>
                <a:ea typeface="仿宋" panose="02010609060101010101" pitchFamily="49" charset="-122"/>
              </a:rPr>
              <a:t>坚定</a:t>
            </a:r>
            <a:r>
              <a:rPr lang="zh-CN" altLang="en-US" sz="2400" dirty="0">
                <a:latin typeface="仿宋" panose="02010609060101010101" pitchFamily="49" charset="-122"/>
                <a:ea typeface="仿宋" panose="02010609060101010101" pitchFamily="49" charset="-122"/>
              </a:rPr>
              <a:t>中国特色社会主义道路自信、理论自信、制度自信、文化自信，</a:t>
            </a:r>
            <a:r>
              <a:rPr lang="zh-CN" altLang="en-US" sz="2400" dirty="0">
                <a:solidFill>
                  <a:srgbClr val="C00000"/>
                </a:solidFill>
                <a:latin typeface="仿宋" panose="02010609060101010101" pitchFamily="49" charset="-122"/>
                <a:ea typeface="仿宋" panose="02010609060101010101" pitchFamily="49" charset="-122"/>
              </a:rPr>
              <a:t>坚定不移</a:t>
            </a:r>
            <a:r>
              <a:rPr lang="zh-CN" altLang="en-US" sz="2400" dirty="0">
                <a:latin typeface="仿宋" panose="02010609060101010101" pitchFamily="49" charset="-122"/>
                <a:ea typeface="仿宋" panose="02010609060101010101" pitchFamily="49" charset="-122"/>
              </a:rPr>
              <a:t>走中国特色社会主义政治发展道路和中国特色社会主义法治道路，把坚持党中央集中统一领导</a:t>
            </a:r>
            <a:r>
              <a:rPr lang="zh-CN" altLang="en-US" sz="2400" dirty="0">
                <a:solidFill>
                  <a:srgbClr val="C00000"/>
                </a:solidFill>
                <a:latin typeface="仿宋" panose="02010609060101010101" pitchFamily="49" charset="-122"/>
                <a:ea typeface="仿宋" panose="02010609060101010101" pitchFamily="49" charset="-122"/>
              </a:rPr>
              <a:t>贯穿于宪法修改全过程</a:t>
            </a:r>
            <a:r>
              <a:rPr lang="zh-CN" altLang="en-US" sz="2400" dirty="0">
                <a:latin typeface="仿宋" panose="02010609060101010101" pitchFamily="49" charset="-122"/>
                <a:ea typeface="仿宋" panose="02010609060101010101" pitchFamily="49" charset="-122"/>
              </a:rPr>
              <a:t>，确保宪法修改的正确政治方向。</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 name="圆角矩形 35"/>
          <p:cNvSpPr/>
          <p:nvPr/>
        </p:nvSpPr>
        <p:spPr>
          <a:xfrm>
            <a:off x="1547664" y="806730"/>
            <a:ext cx="5040560"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2</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、严格依法按程序推进宪法修改</a:t>
            </a:r>
          </a:p>
        </p:txBody>
      </p:sp>
      <p:sp>
        <p:nvSpPr>
          <p:cNvPr id="38" name="矩形 37"/>
          <p:cNvSpPr/>
          <p:nvPr/>
        </p:nvSpPr>
        <p:spPr>
          <a:xfrm>
            <a:off x="431540" y="1532609"/>
            <a:ext cx="8280920" cy="2677656"/>
          </a:xfrm>
          <a:prstGeom prst="rect">
            <a:avLst/>
          </a:prstGeom>
        </p:spPr>
        <p:txBody>
          <a:bodyPr wrap="square">
            <a:spAutoFit/>
          </a:bodyPr>
          <a:lstStyle/>
          <a:p>
            <a:r>
              <a:rPr lang="zh-CN" altLang="en-US" sz="2400" b="1" dirty="0">
                <a:latin typeface="黑体" panose="02010609060101010101" pitchFamily="49" charset="-122"/>
                <a:ea typeface="黑体" panose="02010609060101010101" pitchFamily="49" charset="-122"/>
              </a:rPr>
              <a:t>宪法</a:t>
            </a:r>
            <a:r>
              <a:rPr lang="zh-CN" altLang="en-US" sz="2400" b="1" dirty="0">
                <a:solidFill>
                  <a:srgbClr val="C00000"/>
                </a:solidFill>
                <a:latin typeface="黑体" panose="02010609060101010101" pitchFamily="49" charset="-122"/>
                <a:ea typeface="黑体" panose="02010609060101010101" pitchFamily="49" charset="-122"/>
              </a:rPr>
              <a:t>第六十四条</a:t>
            </a:r>
            <a:r>
              <a:rPr lang="zh-CN" altLang="en-US" sz="2400" b="1" dirty="0">
                <a:latin typeface="黑体" panose="02010609060101010101" pitchFamily="49" charset="-122"/>
                <a:ea typeface="黑体" panose="02010609060101010101" pitchFamily="49" charset="-122"/>
              </a:rPr>
              <a:t>对宪法修改作出了明确规定：</a:t>
            </a:r>
            <a:endParaRPr lang="en-US" altLang="zh-CN" sz="2400" b="1" dirty="0">
              <a:latin typeface="黑体" panose="02010609060101010101" pitchFamily="49" charset="-122"/>
              <a:ea typeface="黑体" panose="02010609060101010101" pitchFamily="49" charset="-122"/>
            </a:endParaRPr>
          </a:p>
          <a:p>
            <a:r>
              <a:rPr lang="zh-CN" altLang="en-US" sz="2400" dirty="0">
                <a:latin typeface="仿宋" panose="02010609060101010101" pitchFamily="49" charset="-122"/>
                <a:ea typeface="仿宋" panose="02010609060101010101" pitchFamily="49" charset="-122"/>
              </a:rPr>
              <a:t>    在党中央领导下，通过历次宪法修改实践，已经形成了符合宪法精神、行之有效的修宪工作程序和机制。先形成</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中共中央关于修改宪法部分内容的建议（草案）</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，经党中央全会审议和通过；再依法形成</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中华人民共和国宪法修正案（草案）</a:t>
            </a:r>
            <a:r>
              <a:rPr lang="en-US" altLang="zh-CN" sz="2400" dirty="0">
                <a:latin typeface="仿宋" panose="02010609060101010101" pitchFamily="49" charset="-122"/>
                <a:ea typeface="仿宋" panose="02010609060101010101" pitchFamily="49" charset="-122"/>
              </a:rPr>
              <a:t>》</a:t>
            </a:r>
            <a:r>
              <a:rPr lang="zh-CN" altLang="en-US" sz="2400" dirty="0">
                <a:latin typeface="仿宋" panose="02010609060101010101" pitchFamily="49" charset="-122"/>
                <a:ea typeface="仿宋" panose="02010609060101010101" pitchFamily="49" charset="-122"/>
              </a:rPr>
              <a:t>，由全国人大常委会提请全国人民代表大会审议和通过。</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 name="圆角矩形 35"/>
          <p:cNvSpPr/>
          <p:nvPr/>
        </p:nvSpPr>
        <p:spPr>
          <a:xfrm>
            <a:off x="2015716" y="806729"/>
            <a:ext cx="5112568"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3</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、充分发扬民主、广泛凝聚共识</a:t>
            </a:r>
          </a:p>
        </p:txBody>
      </p:sp>
      <p:sp>
        <p:nvSpPr>
          <p:cNvPr id="38" name="矩形 37"/>
          <p:cNvSpPr/>
          <p:nvPr/>
        </p:nvSpPr>
        <p:spPr>
          <a:xfrm>
            <a:off x="323528" y="1635647"/>
            <a:ext cx="8424936" cy="2308324"/>
          </a:xfrm>
          <a:prstGeom prst="rect">
            <a:avLst/>
          </a:prstGeom>
        </p:spPr>
        <p:txBody>
          <a:bodyPr wrap="square">
            <a:spAutoFit/>
          </a:bodyPr>
          <a:lstStyle/>
          <a:p>
            <a:pPr algn="just"/>
            <a:r>
              <a:rPr lang="zh-CN" altLang="en-US" sz="2400" b="1" dirty="0">
                <a:latin typeface="黑体" panose="02010609060101010101" pitchFamily="49" charset="-122"/>
                <a:ea typeface="黑体" panose="02010609060101010101" pitchFamily="49" charset="-122"/>
              </a:rPr>
              <a:t>宪法修改关系全局，影响广泛而深远</a:t>
            </a:r>
            <a:endParaRPr lang="en-US" altLang="zh-CN" sz="2400" b="1" dirty="0">
              <a:latin typeface="黑体" panose="02010609060101010101" pitchFamily="49" charset="-122"/>
              <a:ea typeface="黑体" panose="02010609060101010101" pitchFamily="49" charset="-122"/>
            </a:endParaRPr>
          </a:p>
          <a:p>
            <a:pPr algn="just"/>
            <a:r>
              <a:rPr lang="zh-CN" altLang="en-US" sz="2400" dirty="0">
                <a:latin typeface="仿宋" panose="02010609060101010101" pitchFamily="49" charset="-122"/>
                <a:ea typeface="仿宋" panose="02010609060101010101" pitchFamily="49" charset="-122"/>
              </a:rPr>
              <a:t>    既要适应党和人民事业发展要求，又要遵循宪法法律发展规律。做好宪法修改工作，必须</a:t>
            </a:r>
            <a:r>
              <a:rPr lang="zh-CN" altLang="en-US" sz="2400" dirty="0">
                <a:solidFill>
                  <a:srgbClr val="C00000"/>
                </a:solidFill>
                <a:latin typeface="仿宋" panose="02010609060101010101" pitchFamily="49" charset="-122"/>
                <a:ea typeface="仿宋" panose="02010609060101010101" pitchFamily="49" charset="-122"/>
              </a:rPr>
              <a:t>贯彻科学立法、民主立法、依法立法的要求</a:t>
            </a:r>
            <a:r>
              <a:rPr lang="zh-CN" altLang="en-US" sz="2400" dirty="0">
                <a:latin typeface="仿宋" panose="02010609060101010101" pitchFamily="49" charset="-122"/>
                <a:ea typeface="仿宋" panose="02010609060101010101" pitchFamily="49" charset="-122"/>
              </a:rPr>
              <a:t>，充分发扬民主，广泛凝聚共识，注重从政治上、大局上、战略上分析问题，注重从宪法发展的客观规律和内在要求上思考问题。</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6" name="圆角矩形 35"/>
          <p:cNvSpPr/>
          <p:nvPr/>
        </p:nvSpPr>
        <p:spPr>
          <a:xfrm>
            <a:off x="1835695" y="861539"/>
            <a:ext cx="5832643"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4</a:t>
            </a:r>
            <a:r>
              <a:rPr lang="zh-CN" altLang="en-US" sz="2400" b="1"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ea"/>
                <a:sym typeface="Impact" panose="020B0806030902050204" pitchFamily="34" charset="0"/>
              </a:rPr>
              <a:t>、坚持对宪法作部分修改、不作大改</a:t>
            </a:r>
          </a:p>
        </p:txBody>
      </p:sp>
      <p:sp>
        <p:nvSpPr>
          <p:cNvPr id="38" name="矩形 37"/>
          <p:cNvSpPr/>
          <p:nvPr/>
        </p:nvSpPr>
        <p:spPr>
          <a:xfrm>
            <a:off x="323528" y="1642611"/>
            <a:ext cx="8496944" cy="2308324"/>
          </a:xfrm>
          <a:prstGeom prst="rect">
            <a:avLst/>
          </a:prstGeom>
        </p:spPr>
        <p:txBody>
          <a:bodyPr wrap="square">
            <a:spAutoFit/>
          </a:bodyPr>
          <a:lstStyle/>
          <a:p>
            <a:r>
              <a:rPr lang="zh-CN" altLang="en-US" sz="2400" b="1" dirty="0">
                <a:latin typeface="黑体" panose="02010609060101010101" pitchFamily="49" charset="-122"/>
                <a:ea typeface="黑体" panose="02010609060101010101" pitchFamily="49" charset="-122"/>
              </a:rPr>
              <a:t>我国现行宪法是一部好宪法</a:t>
            </a:r>
            <a:endParaRPr lang="en-US" altLang="zh-CN" sz="2400" b="1" dirty="0">
              <a:latin typeface="黑体" panose="02010609060101010101" pitchFamily="49" charset="-122"/>
              <a:ea typeface="黑体" panose="02010609060101010101" pitchFamily="49" charset="-122"/>
            </a:endParaRPr>
          </a:p>
          <a:p>
            <a:r>
              <a:rPr lang="zh-CN" altLang="en-US"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对各方面普遍要求修改</a:t>
            </a:r>
            <a:r>
              <a:rPr lang="zh-CN" altLang="en-US" sz="2400" dirty="0">
                <a:latin typeface="仿宋" panose="02010609060101010101" pitchFamily="49" charset="-122"/>
                <a:ea typeface="仿宋" panose="02010609060101010101" pitchFamily="49" charset="-122"/>
              </a:rPr>
              <a:t>、实践证明成熟、具有广泛共识、需要在宪法上予以体现和规范、非改不可的，进行必要的、适当的修改；</a:t>
            </a:r>
            <a:r>
              <a:rPr lang="zh-CN" altLang="en-US" sz="2400" dirty="0">
                <a:solidFill>
                  <a:srgbClr val="C00000"/>
                </a:solidFill>
                <a:latin typeface="仿宋" panose="02010609060101010101" pitchFamily="49" charset="-122"/>
                <a:ea typeface="仿宋" panose="02010609060101010101" pitchFamily="49" charset="-122"/>
              </a:rPr>
              <a:t>对不成熟、有争议、有待进一步研究的</a:t>
            </a:r>
            <a:r>
              <a:rPr lang="zh-CN" altLang="en-US" sz="2400" dirty="0">
                <a:latin typeface="仿宋" panose="02010609060101010101" pitchFamily="49" charset="-122"/>
                <a:ea typeface="仿宋" panose="02010609060101010101" pitchFamily="49" charset="-122"/>
              </a:rPr>
              <a:t>，不作修改；</a:t>
            </a:r>
            <a:r>
              <a:rPr lang="zh-CN" altLang="en-US" sz="2400" dirty="0">
                <a:solidFill>
                  <a:srgbClr val="C00000"/>
                </a:solidFill>
                <a:latin typeface="仿宋" panose="02010609060101010101" pitchFamily="49" charset="-122"/>
                <a:ea typeface="仿宋" panose="02010609060101010101" pitchFamily="49" charset="-122"/>
              </a:rPr>
              <a:t>对可改可不改、可以通过有关法律或者宪法解释予以明确的</a:t>
            </a:r>
            <a:r>
              <a:rPr lang="zh-CN" altLang="en-US" sz="2400" dirty="0">
                <a:latin typeface="仿宋" panose="02010609060101010101" pitchFamily="49" charset="-122"/>
                <a:ea typeface="仿宋" panose="02010609060101010101" pitchFamily="49" charset="-122"/>
              </a:rPr>
              <a:t>，原则上不作修改，保持宪法的连续性、稳定性、权威性。</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957175" y="973196"/>
            <a:ext cx="6647975" cy="523220"/>
          </a:xfrm>
          <a:prstGeom prst="rect">
            <a:avLst/>
          </a:prstGeom>
          <a:solidFill>
            <a:srgbClr val="C00000"/>
          </a:solidFill>
        </p:spPr>
        <p:txBody>
          <a:bodyPr wrap="none">
            <a:spAutoFit/>
          </a:bodyPr>
          <a:lstStyle/>
          <a:p>
            <a:pPr algn="ctr"/>
            <a:r>
              <a:rPr lang="zh-CN" altLang="en-US" sz="2800" b="1" dirty="0">
                <a:solidFill>
                  <a:schemeClr val="bg1"/>
                </a:solidFill>
              </a:rPr>
              <a:t>稳定性和适应性之间，有一定的紧张关系</a:t>
            </a:r>
          </a:p>
        </p:txBody>
      </p:sp>
      <p:sp>
        <p:nvSpPr>
          <p:cNvPr id="19" name="MH_Other_1"/>
          <p:cNvSpPr/>
          <p:nvPr>
            <p:custDataLst>
              <p:tags r:id="rId1"/>
            </p:custDataLst>
          </p:nvPr>
        </p:nvSpPr>
        <p:spPr>
          <a:xfrm rot="5400000">
            <a:off x="1264311" y="1667043"/>
            <a:ext cx="216694" cy="433387"/>
          </a:xfrm>
          <a:prstGeom prst="corner">
            <a:avLst>
              <a:gd name="adj1" fmla="val 0"/>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0" name="MH_Other_2"/>
          <p:cNvCxnSpPr/>
          <p:nvPr>
            <p:custDataLst>
              <p:tags r:id="rId2"/>
            </p:custDataLst>
          </p:nvPr>
        </p:nvCxnSpPr>
        <p:spPr>
          <a:xfrm>
            <a:off x="1165845" y="2336970"/>
            <a:ext cx="21923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MH_Other_3"/>
          <p:cNvSpPr/>
          <p:nvPr>
            <p:custDataLst>
              <p:tags r:id="rId3"/>
            </p:custDataLst>
          </p:nvPr>
        </p:nvSpPr>
        <p:spPr>
          <a:xfrm rot="5400000">
            <a:off x="5047060" y="1682886"/>
            <a:ext cx="216694"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cxnSp>
        <p:nvCxnSpPr>
          <p:cNvPr id="22" name="MH_Other_4"/>
          <p:cNvCxnSpPr/>
          <p:nvPr>
            <p:custDataLst>
              <p:tags r:id="rId4"/>
            </p:custDataLst>
          </p:nvPr>
        </p:nvCxnSpPr>
        <p:spPr>
          <a:xfrm>
            <a:off x="4950570" y="2336970"/>
            <a:ext cx="21923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MH_Other_5"/>
          <p:cNvCxnSpPr/>
          <p:nvPr>
            <p:custDataLst>
              <p:tags r:id="rId5"/>
            </p:custDataLst>
          </p:nvPr>
        </p:nvCxnSpPr>
        <p:spPr>
          <a:xfrm>
            <a:off x="4571034" y="2377232"/>
            <a:ext cx="1935" cy="2066726"/>
          </a:xfrm>
          <a:prstGeom prst="line">
            <a:avLst/>
          </a:prstGeom>
          <a:ln>
            <a:gradFill flip="none" rotWithShape="1">
              <a:gsLst>
                <a:gs pos="0">
                  <a:schemeClr val="accent1">
                    <a:alpha val="0"/>
                  </a:schemeClr>
                </a:gs>
                <a:gs pos="54000">
                  <a:schemeClr val="accent1"/>
                </a:gs>
                <a:gs pos="100000">
                  <a:schemeClr val="accent1">
                    <a:alpha val="0"/>
                  </a:schemeClr>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4" name="MH_Text_1"/>
          <p:cNvSpPr txBox="1"/>
          <p:nvPr>
            <p:custDataLst>
              <p:tags r:id="rId6"/>
            </p:custDataLst>
          </p:nvPr>
        </p:nvSpPr>
        <p:spPr>
          <a:xfrm>
            <a:off x="329335" y="2586123"/>
            <a:ext cx="3881979" cy="1597819"/>
          </a:xfrm>
          <a:prstGeom prst="rect">
            <a:avLst/>
          </a:prstGeom>
          <a:noFill/>
        </p:spPr>
        <p:txBody>
          <a:bodyPr>
            <a:noAutofit/>
          </a:bodyPr>
          <a:lstStyle>
            <a:defPPr>
              <a:defRPr lang="zh-CN"/>
            </a:defPPr>
            <a:lvl1pPr marR="0" lvl="0" indent="0" fontAlgn="auto">
              <a:lnSpc>
                <a:spcPct val="130000"/>
              </a:lnSpc>
              <a:spcBef>
                <a:spcPts val="0"/>
              </a:spcBef>
              <a:spcAft>
                <a:spcPts val="0"/>
              </a:spcAft>
              <a:buClrTx/>
              <a:buSzTx/>
              <a:buFontTx/>
              <a:buNone/>
              <a:defRPr kumimoji="0" sz="1200" b="0" i="0" u="none" strike="noStrike" kern="0" cap="none" spc="0" normalizeH="0" baseline="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defRPr>
            </a:lvl1pPr>
          </a:lstStyle>
          <a:p>
            <a:pPr algn="just">
              <a:lnSpc>
                <a:spcPct val="125000"/>
              </a:lnSpc>
              <a:spcAft>
                <a:spcPts val="600"/>
              </a:spcAft>
              <a:defRPr/>
            </a:pPr>
            <a:r>
              <a:rPr lang="zh-CN" altLang="en-US" sz="1800" kern="1200" dirty="0">
                <a:solidFill>
                  <a:schemeClr val="tx1"/>
                </a:solidFill>
                <a:latin typeface="+mn-ea"/>
                <a:ea typeface="+mn-ea"/>
              </a:rPr>
              <a:t>    </a:t>
            </a:r>
            <a:r>
              <a:rPr lang="zh-CN" altLang="en-US" sz="2400" kern="1200" dirty="0">
                <a:solidFill>
                  <a:schemeClr val="tx1"/>
                </a:solidFill>
                <a:latin typeface="仿宋" panose="02010609060101010101" pitchFamily="49" charset="-122"/>
                <a:ea typeface="仿宋" panose="02010609060101010101" pitchFamily="49" charset="-122"/>
              </a:rPr>
              <a:t>宪法的内容与社会实际不相一致，会使得宪法规范起到阻碍社会发展的作用。</a:t>
            </a:r>
          </a:p>
        </p:txBody>
      </p:sp>
      <p:sp>
        <p:nvSpPr>
          <p:cNvPr id="25" name="MH_Text_2"/>
          <p:cNvSpPr txBox="1">
            <a:spLocks noChangeArrowheads="1"/>
          </p:cNvSpPr>
          <p:nvPr>
            <p:custDataLst>
              <p:tags r:id="rId7"/>
            </p:custDataLst>
          </p:nvPr>
        </p:nvSpPr>
        <p:spPr bwMode="auto">
          <a:xfrm>
            <a:off x="4926880" y="2550655"/>
            <a:ext cx="3965600" cy="159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25000"/>
              </a:lnSpc>
              <a:spcAft>
                <a:spcPts val="600"/>
              </a:spcAft>
              <a:defRPr/>
            </a:pPr>
            <a:r>
              <a:rPr lang="zh-CN" altLang="en-US" dirty="0">
                <a:latin typeface="微软雅黑" panose="020B0503020204020204" pitchFamily="34" charset="-122"/>
                <a:ea typeface="微软雅黑" panose="020B0503020204020204" pitchFamily="34" charset="-122"/>
              </a:rPr>
              <a:t>     </a:t>
            </a:r>
            <a:r>
              <a:rPr lang="zh-CN" altLang="en-US" sz="2400" dirty="0">
                <a:latin typeface="仿宋" panose="02010609060101010101" pitchFamily="49" charset="-122"/>
                <a:ea typeface="仿宋" panose="02010609060101010101" pitchFamily="49" charset="-122"/>
              </a:rPr>
              <a:t>忽视了稳定性，宪法在民众内心的神圣感就很难树立起来。</a:t>
            </a:r>
          </a:p>
        </p:txBody>
      </p:sp>
      <p:sp>
        <p:nvSpPr>
          <p:cNvPr id="26" name="MH_SubTitle_1"/>
          <p:cNvSpPr txBox="1">
            <a:spLocks noChangeArrowheads="1"/>
          </p:cNvSpPr>
          <p:nvPr>
            <p:custDataLst>
              <p:tags r:id="rId8"/>
            </p:custDataLst>
          </p:nvPr>
        </p:nvSpPr>
        <p:spPr bwMode="auto">
          <a:xfrm>
            <a:off x="899592" y="1841301"/>
            <a:ext cx="3600400" cy="34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400" dirty="0">
                <a:latin typeface="+mn-ea"/>
                <a:ea typeface="+mn-ea"/>
              </a:rPr>
              <a:t>如果过于强调稳定性</a:t>
            </a:r>
          </a:p>
        </p:txBody>
      </p:sp>
      <p:sp>
        <p:nvSpPr>
          <p:cNvPr id="27" name="MH_SubTitle_2"/>
          <p:cNvSpPr txBox="1">
            <a:spLocks noChangeArrowheads="1"/>
          </p:cNvSpPr>
          <p:nvPr>
            <p:custDataLst>
              <p:tags r:id="rId9"/>
            </p:custDataLst>
          </p:nvPr>
        </p:nvSpPr>
        <p:spPr bwMode="auto">
          <a:xfrm>
            <a:off x="5025428" y="1822320"/>
            <a:ext cx="3218979" cy="40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zh-CN" altLang="en-US" sz="2400" dirty="0">
                <a:latin typeface="+mn-ea"/>
                <a:ea typeface="+mn-ea"/>
              </a:rPr>
              <a:t>如果过度强调适应性</a:t>
            </a:r>
          </a:p>
        </p:txBody>
      </p:sp>
      <p:pic>
        <p:nvPicPr>
          <p:cNvPr id="12" name="Picture 21" descr="H:\SCUT_logo\scut_new_logo2 [转换].png"/>
          <p:cNvPicPr>
            <a:picLocks noChangeAspect="1" noChangeArrowheads="1"/>
          </p:cNvPicPr>
          <p:nvPr/>
        </p:nvPicPr>
        <p:blipFill>
          <a:blip r:embed="rId12" cstate="print"/>
          <a:srcRect/>
          <a:stretch>
            <a:fillRect/>
          </a:stretch>
        </p:blipFill>
        <p:spPr bwMode="auto">
          <a:xfrm>
            <a:off x="190550" y="188888"/>
            <a:ext cx="2322513" cy="431800"/>
          </a:xfrm>
          <a:prstGeom prst="rect">
            <a:avLst/>
          </a:prstGeom>
          <a:noFill/>
          <a:ln w="9525">
            <a:noFill/>
            <a:miter lim="800000"/>
            <a:headEnd/>
            <a:tailEnd/>
          </a:ln>
        </p:spPr>
      </p:pic>
      <p:sp>
        <p:nvSpPr>
          <p:cNvPr id="13" name="矩形 12"/>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4" name="Picture 2" descr="华工校景-03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59632" y="671903"/>
            <a:ext cx="6336704" cy="504801"/>
          </a:xfrm>
        </p:spPr>
        <p:txBody>
          <a:bodyPr>
            <a:noAutofit/>
          </a:bodyPr>
          <a:lstStyle/>
          <a:p>
            <a:r>
              <a:rPr lang="zh-CN" altLang="en-US" sz="2800" dirty="0">
                <a:latin typeface="华文中宋" panose="02010600040101010101" pitchFamily="2" charset="-122"/>
                <a:ea typeface="华文中宋" panose="02010600040101010101" pitchFamily="2" charset="-122"/>
              </a:rPr>
              <a:t>（三）</a:t>
            </a:r>
            <a:r>
              <a:rPr lang="en-US" altLang="zh-CN" sz="2800" dirty="0">
                <a:latin typeface="华文中宋" panose="02010600040101010101" pitchFamily="2" charset="-122"/>
                <a:ea typeface="华文中宋" panose="02010600040101010101" pitchFamily="2" charset="-122"/>
              </a:rPr>
              <a:t>2018</a:t>
            </a:r>
            <a:r>
              <a:rPr lang="zh-CN" altLang="en-US" sz="2800" dirty="0">
                <a:latin typeface="华文中宋" panose="02010600040101010101" pitchFamily="2" charset="-122"/>
                <a:ea typeface="华文中宋" panose="02010600040101010101" pitchFamily="2" charset="-122"/>
              </a:rPr>
              <a:t>年宪法修正案的主要内容</a:t>
            </a:r>
          </a:p>
        </p:txBody>
      </p:sp>
      <p:sp>
        <p:nvSpPr>
          <p:cNvPr id="3" name="矩形 2"/>
          <p:cNvSpPr/>
          <p:nvPr/>
        </p:nvSpPr>
        <p:spPr>
          <a:xfrm>
            <a:off x="539552" y="1270049"/>
            <a:ext cx="8136904" cy="1568450"/>
          </a:xfrm>
          <a:prstGeom prst="rect">
            <a:avLst/>
          </a:prstGeom>
        </p:spPr>
        <p:txBody>
          <a:bodyPr wrap="square">
            <a:spAutoFit/>
          </a:bodyPr>
          <a:lstStyle/>
          <a:p>
            <a:pPr algn="just"/>
            <a:r>
              <a:rPr lang="en-US" altLang="zh-CN" sz="2400" dirty="0">
                <a:latin typeface="仿宋" panose="02010609060101010101" pitchFamily="49" charset="-122"/>
                <a:ea typeface="仿宋" panose="02010609060101010101" pitchFamily="49" charset="-122"/>
                <a:sym typeface="Impact" panose="020B0806030902050204" pitchFamily="34" charset="0"/>
              </a:rPr>
              <a:t>   2018</a:t>
            </a:r>
            <a:r>
              <a:rPr lang="zh-CN" altLang="en-US" sz="2400" dirty="0">
                <a:latin typeface="仿宋" panose="02010609060101010101" pitchFamily="49" charset="-122"/>
                <a:ea typeface="仿宋" panose="02010609060101010101" pitchFamily="49" charset="-122"/>
                <a:sym typeface="Impact" panose="020B0806030902050204" pitchFamily="34" charset="0"/>
              </a:rPr>
              <a:t>年</a:t>
            </a:r>
            <a:r>
              <a:rPr lang="en-US" altLang="zh-CN" sz="2400" dirty="0">
                <a:latin typeface="仿宋" panose="02010609060101010101" pitchFamily="49" charset="-122"/>
                <a:ea typeface="仿宋" panose="02010609060101010101" pitchFamily="49" charset="-122"/>
                <a:sym typeface="Impact" panose="020B0806030902050204" pitchFamily="34" charset="0"/>
              </a:rPr>
              <a:t>3</a:t>
            </a:r>
            <a:r>
              <a:rPr lang="zh-CN" altLang="en-US" sz="2400" dirty="0">
                <a:latin typeface="仿宋" panose="02010609060101010101" pitchFamily="49" charset="-122"/>
                <a:ea typeface="仿宋" panose="02010609060101010101" pitchFamily="49" charset="-122"/>
                <a:sym typeface="Impact" panose="020B0806030902050204" pitchFamily="34" charset="0"/>
              </a:rPr>
              <a:t>月</a:t>
            </a:r>
            <a:r>
              <a:rPr lang="en-US" altLang="zh-CN" sz="2400" dirty="0">
                <a:latin typeface="仿宋" panose="02010609060101010101" pitchFamily="49" charset="-122"/>
                <a:ea typeface="仿宋" panose="02010609060101010101" pitchFamily="49" charset="-122"/>
                <a:sym typeface="Impact" panose="020B0806030902050204" pitchFamily="34" charset="0"/>
              </a:rPr>
              <a:t>11</a:t>
            </a:r>
            <a:r>
              <a:rPr lang="zh-CN" altLang="en-US" sz="2400" dirty="0">
                <a:latin typeface="仿宋" panose="02010609060101010101" pitchFamily="49" charset="-122"/>
                <a:ea typeface="仿宋" panose="02010609060101010101" pitchFamily="49" charset="-122"/>
                <a:sym typeface="Impact" panose="020B0806030902050204" pitchFamily="34" charset="0"/>
              </a:rPr>
              <a:t>日，第十三届全国人民代表大会第一次会议通过的</a:t>
            </a:r>
            <a:r>
              <a:rPr lang="en-US" altLang="zh-CN" sz="2400" dirty="0">
                <a:latin typeface="仿宋" panose="02010609060101010101" pitchFamily="49" charset="-122"/>
                <a:ea typeface="仿宋" panose="02010609060101010101" pitchFamily="49" charset="-122"/>
                <a:sym typeface="Impact" panose="020B0806030902050204" pitchFamily="34" charset="0"/>
              </a:rPr>
              <a:t>2018</a:t>
            </a:r>
            <a:r>
              <a:rPr lang="zh-CN" altLang="en-US" sz="2400" dirty="0">
                <a:latin typeface="仿宋" panose="02010609060101010101" pitchFamily="49" charset="-122"/>
                <a:ea typeface="仿宋" panose="02010609060101010101" pitchFamily="49" charset="-122"/>
                <a:sym typeface="Impact" panose="020B0806030902050204" pitchFamily="34" charset="0"/>
              </a:rPr>
              <a:t>年宪法修正案，对</a:t>
            </a:r>
            <a:r>
              <a:rPr lang="en-US" altLang="zh-CN" sz="2400" dirty="0">
                <a:latin typeface="仿宋" panose="02010609060101010101" pitchFamily="49" charset="-122"/>
                <a:ea typeface="仿宋" panose="02010609060101010101" pitchFamily="49" charset="-122"/>
                <a:sym typeface="Impact" panose="020B0806030902050204" pitchFamily="34" charset="0"/>
              </a:rPr>
              <a:t>《</a:t>
            </a:r>
            <a:r>
              <a:rPr lang="zh-CN" altLang="en-US" sz="2400" dirty="0">
                <a:latin typeface="仿宋" panose="02010609060101010101" pitchFamily="49" charset="-122"/>
                <a:ea typeface="仿宋" panose="02010609060101010101" pitchFamily="49" charset="-122"/>
                <a:sym typeface="Impact" panose="020B0806030902050204" pitchFamily="34" charset="0"/>
              </a:rPr>
              <a:t>中华人民共和国宪法（</a:t>
            </a:r>
            <a:r>
              <a:rPr lang="en-US" altLang="zh-CN" sz="2400" dirty="0">
                <a:latin typeface="仿宋" panose="02010609060101010101" pitchFamily="49" charset="-122"/>
                <a:ea typeface="仿宋" panose="02010609060101010101" pitchFamily="49" charset="-122"/>
                <a:sym typeface="Impact" panose="020B0806030902050204" pitchFamily="34" charset="0"/>
              </a:rPr>
              <a:t>2004</a:t>
            </a:r>
            <a:r>
              <a:rPr lang="zh-CN" altLang="en-US" sz="2400" dirty="0">
                <a:latin typeface="仿宋" panose="02010609060101010101" pitchFamily="49" charset="-122"/>
                <a:ea typeface="仿宋" panose="02010609060101010101" pitchFamily="49" charset="-122"/>
                <a:sym typeface="Impact" panose="020B0806030902050204" pitchFamily="34" charset="0"/>
              </a:rPr>
              <a:t>年修正）</a:t>
            </a:r>
            <a:r>
              <a:rPr lang="en-US" altLang="zh-CN" sz="2400" dirty="0">
                <a:latin typeface="仿宋" panose="02010609060101010101" pitchFamily="49" charset="-122"/>
                <a:ea typeface="仿宋" panose="02010609060101010101" pitchFamily="49" charset="-122"/>
                <a:sym typeface="Impact" panose="020B0806030902050204" pitchFamily="34" charset="0"/>
              </a:rPr>
              <a:t>》</a:t>
            </a:r>
            <a:r>
              <a:rPr lang="zh-CN" altLang="en-US" sz="2400" dirty="0">
                <a:latin typeface="仿宋" panose="02010609060101010101" pitchFamily="49" charset="-122"/>
                <a:ea typeface="仿宋" panose="02010609060101010101" pitchFamily="49" charset="-122"/>
                <a:sym typeface="Impact" panose="020B0806030902050204" pitchFamily="34" charset="0"/>
              </a:rPr>
              <a:t>作出</a:t>
            </a:r>
            <a:r>
              <a:rPr lang="en-US" altLang="zh-CN" sz="2400" dirty="0">
                <a:solidFill>
                  <a:srgbClr val="C00000"/>
                </a:solidFill>
                <a:latin typeface="仿宋" panose="02010609060101010101" pitchFamily="49" charset="-122"/>
                <a:ea typeface="仿宋" panose="02010609060101010101" pitchFamily="49" charset="-122"/>
                <a:sym typeface="Impact" panose="020B0806030902050204" pitchFamily="34" charset="0"/>
              </a:rPr>
              <a:t>21</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条修改</a:t>
            </a:r>
            <a:r>
              <a:rPr lang="zh-CN" altLang="en-US" sz="2400" dirty="0">
                <a:latin typeface="仿宋" panose="02010609060101010101" pitchFamily="49" charset="-122"/>
                <a:ea typeface="仿宋" panose="02010609060101010101" pitchFamily="49" charset="-122"/>
                <a:sym typeface="Impact" panose="020B0806030902050204" pitchFamily="34" charset="0"/>
              </a:rPr>
              <a:t>，主要内容涉及</a:t>
            </a:r>
            <a:r>
              <a:rPr lang="zh-CN" altLang="en-US" sz="2400" b="1" dirty="0">
                <a:latin typeface="仿宋" panose="02010609060101010101" pitchFamily="49" charset="-122"/>
                <a:ea typeface="仿宋" panose="02010609060101010101" pitchFamily="49" charset="-122"/>
                <a:sym typeface="Impact" panose="020B0806030902050204" pitchFamily="34" charset="0"/>
              </a:rPr>
              <a:t>指导思想、国家总体布局、监察委设置</a:t>
            </a:r>
            <a:r>
              <a:rPr lang="zh-CN" altLang="en-US" sz="2400" dirty="0">
                <a:latin typeface="仿宋" panose="02010609060101010101" pitchFamily="49" charset="-122"/>
                <a:ea typeface="仿宋" panose="02010609060101010101" pitchFamily="49" charset="-122"/>
                <a:sym typeface="Impact" panose="020B0806030902050204" pitchFamily="34" charset="0"/>
              </a:rPr>
              <a:t>等。  </a:t>
            </a:r>
          </a:p>
        </p:txBody>
      </p:sp>
      <p:sp>
        <p:nvSpPr>
          <p:cNvPr id="4" name="KSO_Shape"/>
          <p:cNvSpPr/>
          <p:nvPr/>
        </p:nvSpPr>
        <p:spPr>
          <a:xfrm>
            <a:off x="5868144" y="2715767"/>
            <a:ext cx="1905000" cy="1349375"/>
          </a:xfrm>
          <a:custGeom>
            <a:avLst/>
            <a:gdLst>
              <a:gd name="connsiteX0" fmla="*/ 2723651 w 2860172"/>
              <a:gd name="connsiteY0" fmla="*/ 817 h 2023853"/>
              <a:gd name="connsiteX1" fmla="*/ 2826935 w 2860172"/>
              <a:gd name="connsiteY1" fmla="*/ 33337 h 2023853"/>
              <a:gd name="connsiteX2" fmla="*/ 2829774 w 2860172"/>
              <a:gd name="connsiteY2" fmla="*/ 35326 h 2023853"/>
              <a:gd name="connsiteX3" fmla="*/ 2849613 w 2860172"/>
              <a:gd name="connsiteY3" fmla="*/ 185007 h 2023853"/>
              <a:gd name="connsiteX4" fmla="*/ 2807494 w 2860172"/>
              <a:gd name="connsiteY4" fmla="*/ 326285 h 2023853"/>
              <a:gd name="connsiteX5" fmla="*/ 2480152 w 2860172"/>
              <a:gd name="connsiteY5" fmla="*/ 1326140 h 2023853"/>
              <a:gd name="connsiteX6" fmla="*/ 2479216 w 2860172"/>
              <a:gd name="connsiteY6" fmla="*/ 1322755 h 2023853"/>
              <a:gd name="connsiteX7" fmla="*/ 2348905 w 2860172"/>
              <a:gd name="connsiteY7" fmla="*/ 1721466 h 2023853"/>
              <a:gd name="connsiteX8" fmla="*/ 2280556 w 2860172"/>
              <a:gd name="connsiteY8" fmla="*/ 1058272 h 2023853"/>
              <a:gd name="connsiteX9" fmla="*/ 2226338 w 2860172"/>
              <a:gd name="connsiteY9" fmla="*/ 1103673 h 2023853"/>
              <a:gd name="connsiteX10" fmla="*/ 0 w 2860172"/>
              <a:gd name="connsiteY10" fmla="*/ 2023853 h 2023853"/>
              <a:gd name="connsiteX11" fmla="*/ 1702841 w 2860172"/>
              <a:gd name="connsiteY11" fmla="*/ 735848 h 2023853"/>
              <a:gd name="connsiteX12" fmla="*/ 1811294 w 2860172"/>
              <a:gd name="connsiteY12" fmla="*/ 575004 h 2023853"/>
              <a:gd name="connsiteX13" fmla="*/ 1151281 w 2860172"/>
              <a:gd name="connsiteY13" fmla="*/ 506068 h 2023853"/>
              <a:gd name="connsiteX14" fmla="*/ 2640411 w 2860172"/>
              <a:gd name="connsiteY14" fmla="*/ 20803 h 2023853"/>
              <a:gd name="connsiteX15" fmla="*/ 2675299 w 2860172"/>
              <a:gd name="connsiteY15" fmla="*/ 10454 h 2023853"/>
              <a:gd name="connsiteX16" fmla="*/ 2723651 w 2860172"/>
              <a:gd name="connsiteY16" fmla="*/ 817 h 202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60172" h="2023853">
                <a:moveTo>
                  <a:pt x="2723651" y="817"/>
                </a:moveTo>
                <a:cubicBezTo>
                  <a:pt x="2768908" y="-3349"/>
                  <a:pt x="2804496" y="8545"/>
                  <a:pt x="2826935" y="33337"/>
                </a:cubicBezTo>
                <a:cubicBezTo>
                  <a:pt x="2828146" y="33729"/>
                  <a:pt x="2828970" y="34520"/>
                  <a:pt x="2829774" y="35326"/>
                </a:cubicBezTo>
                <a:cubicBezTo>
                  <a:pt x="2860445" y="66039"/>
                  <a:pt x="2869482" y="118360"/>
                  <a:pt x="2849613" y="185007"/>
                </a:cubicBezTo>
                <a:lnTo>
                  <a:pt x="2807494" y="326285"/>
                </a:lnTo>
                <a:lnTo>
                  <a:pt x="2480152" y="1326140"/>
                </a:lnTo>
                <a:lnTo>
                  <a:pt x="2479216" y="1322755"/>
                </a:lnTo>
                <a:lnTo>
                  <a:pt x="2348905" y="1721466"/>
                </a:lnTo>
                <a:lnTo>
                  <a:pt x="2280556" y="1058272"/>
                </a:lnTo>
                <a:lnTo>
                  <a:pt x="2226338" y="1103673"/>
                </a:lnTo>
                <a:cubicBezTo>
                  <a:pt x="1323053" y="1809646"/>
                  <a:pt x="162385" y="2005519"/>
                  <a:pt x="0" y="2023853"/>
                </a:cubicBezTo>
                <a:cubicBezTo>
                  <a:pt x="722027" y="1807246"/>
                  <a:pt x="1311081" y="1275400"/>
                  <a:pt x="1702841" y="735848"/>
                </a:cubicBezTo>
                <a:lnTo>
                  <a:pt x="1811294" y="575004"/>
                </a:lnTo>
                <a:lnTo>
                  <a:pt x="1151281" y="506068"/>
                </a:lnTo>
                <a:lnTo>
                  <a:pt x="2640411" y="20803"/>
                </a:lnTo>
                <a:lnTo>
                  <a:pt x="2675299" y="10454"/>
                </a:lnTo>
                <a:cubicBezTo>
                  <a:pt x="2692405" y="5379"/>
                  <a:pt x="2708565" y="2206"/>
                  <a:pt x="2723651" y="8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 name="文本占位符 1"/>
          <p:cNvSpPr txBox="1"/>
          <p:nvPr/>
        </p:nvSpPr>
        <p:spPr>
          <a:xfrm>
            <a:off x="1370856" y="3029152"/>
            <a:ext cx="5328592" cy="504801"/>
          </a:xfrm>
          <a:prstGeom prst="rect">
            <a:avLst/>
          </a:prstGeom>
        </p:spPr>
        <p:txBody>
          <a:bodyPr vert="horz" lIns="91440" tIns="45720" rIns="91440" bIns="45720" rtlCol="0">
            <a:noAutofit/>
          </a:bodyPr>
          <a:lstStyle/>
          <a:p>
            <a:pPr lvl="0">
              <a:spcBef>
                <a:spcPct val="20000"/>
              </a:spcBef>
            </a:pPr>
            <a:r>
              <a:rPr lang="zh-CN" altLang="en-US" sz="2400" dirty="0">
                <a:solidFill>
                  <a:schemeClr val="accent1"/>
                </a:solidFill>
                <a:latin typeface="华文中宋" panose="02010600040101010101" pitchFamily="2" charset="-122"/>
                <a:ea typeface="华文中宋" panose="02010600040101010101" pitchFamily="2" charset="-122"/>
              </a:rPr>
              <a:t>概括起来，主要表现在九个方面。</a:t>
            </a:r>
            <a:endParaRPr kumimoji="0" lang="zh-CN" altLang="en-US" sz="2400" i="0" u="none" strike="noStrike" kern="1200" cap="none" spc="0" normalizeH="0" baseline="0" noProof="0" dirty="0">
              <a:ln>
                <a:noFill/>
              </a:ln>
              <a:solidFill>
                <a:schemeClr val="accent1"/>
              </a:solidFill>
              <a:effectLst/>
              <a:uLnTx/>
              <a:uFillTx/>
              <a:latin typeface="华文中宋" panose="02010600040101010101" pitchFamily="2" charset="-122"/>
              <a:ea typeface="华文中宋" panose="02010600040101010101" pitchFamily="2" charset="-122"/>
            </a:endParaRP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270685" y="726462"/>
            <a:ext cx="8557914" cy="830997"/>
          </a:xfrm>
          <a:prstGeom prst="rect">
            <a:avLst/>
          </a:prstGeom>
        </p:spPr>
        <p:txBody>
          <a:bodyPr wrap="square">
            <a:spAutoFit/>
          </a:bodyPr>
          <a:lstStyle/>
          <a:p>
            <a:pPr>
              <a:buFont typeface="Wingdings" panose="05000000000000000000" pitchFamily="2" charset="2"/>
              <a:buChar char="u"/>
            </a:pPr>
            <a:r>
              <a:rPr lang="zh-CN" altLang="en-US" sz="2400" b="1" dirty="0">
                <a:latin typeface="仿宋" panose="02010609060101010101" pitchFamily="49" charset="-122"/>
                <a:ea typeface="仿宋" panose="02010609060101010101" pitchFamily="49" charset="-122"/>
                <a:sym typeface="Impact" panose="020B0806030902050204" pitchFamily="34" charset="0"/>
              </a:rPr>
              <a:t> </a:t>
            </a:r>
            <a:r>
              <a:rPr lang="en-US" altLang="zh-CN" sz="2400" dirty="0">
                <a:solidFill>
                  <a:srgbClr val="C00000"/>
                </a:solidFill>
                <a:effectLst>
                  <a:outerShdw blurRad="38100" dist="38100" dir="2700000" algn="tl">
                    <a:srgbClr val="000000">
                      <a:alpha val="43137"/>
                    </a:srgbClr>
                  </a:outerShdw>
                </a:effectLst>
              </a:rPr>
              <a:t>1</a:t>
            </a:r>
            <a:r>
              <a:rPr lang="zh-CN" altLang="en-US" sz="2400" dirty="0">
                <a:solidFill>
                  <a:srgbClr val="C00000"/>
                </a:solidFill>
                <a:effectLst>
                  <a:outerShdw blurRad="38100" dist="38100" dir="2700000" algn="tl">
                    <a:srgbClr val="000000">
                      <a:alpha val="43137"/>
                    </a:srgbClr>
                  </a:outerShdw>
                </a:effectLst>
              </a:rPr>
              <a:t>、</a:t>
            </a:r>
            <a:r>
              <a:rPr lang="zh-CN" altLang="en-US" sz="2400" b="1" dirty="0">
                <a:latin typeface="仿宋" panose="02010609060101010101" pitchFamily="49" charset="-122"/>
                <a:ea typeface="仿宋" panose="02010609060101010101" pitchFamily="49" charset="-122"/>
                <a:sym typeface="Impact" panose="020B0806030902050204" pitchFamily="34" charset="0"/>
              </a:rPr>
              <a:t>确立科学发展观、习近平新时代中国特色社会主义思想的指导地位，</a:t>
            </a:r>
            <a:r>
              <a:rPr lang="zh-CN" altLang="en-US" sz="2400" b="1" dirty="0">
                <a:latin typeface="华文中宋" panose="02010600040101010101" pitchFamily="2" charset="-122"/>
                <a:ea typeface="华文中宋" panose="02010600040101010101" pitchFamily="2" charset="-122"/>
                <a:sym typeface="Impact" panose="020B0806030902050204" pitchFamily="34" charset="0"/>
              </a:rPr>
              <a:t>调整充实</a:t>
            </a:r>
            <a:r>
              <a:rPr lang="zh-CN" altLang="en-US" sz="2400" b="1" dirty="0">
                <a:solidFill>
                  <a:srgbClr val="C00000"/>
                </a:solidFill>
                <a:latin typeface="华文中宋" panose="02010600040101010101" pitchFamily="2" charset="-122"/>
                <a:ea typeface="华文中宋" panose="02010600040101010101" pitchFamily="2" charset="-122"/>
                <a:sym typeface="Impact" panose="020B0806030902050204" pitchFamily="34" charset="0"/>
              </a:rPr>
              <a:t>总体布局</a:t>
            </a:r>
            <a:r>
              <a:rPr lang="zh-CN" altLang="en-US" sz="2400" b="1" dirty="0">
                <a:latin typeface="华文中宋" panose="02010600040101010101" pitchFamily="2" charset="-122"/>
                <a:ea typeface="华文中宋" panose="02010600040101010101" pitchFamily="2" charset="-122"/>
                <a:sym typeface="Impact" panose="020B0806030902050204" pitchFamily="34" charset="0"/>
              </a:rPr>
              <a:t>和</a:t>
            </a:r>
            <a:r>
              <a:rPr lang="zh-CN" altLang="en-US" sz="2400" b="1" dirty="0">
                <a:solidFill>
                  <a:srgbClr val="C00000"/>
                </a:solidFill>
                <a:latin typeface="华文中宋" panose="02010600040101010101" pitchFamily="2" charset="-122"/>
                <a:ea typeface="华文中宋" panose="02010600040101010101" pitchFamily="2" charset="-122"/>
                <a:sym typeface="Impact" panose="020B0806030902050204" pitchFamily="34" charset="0"/>
              </a:rPr>
              <a:t>第二个百年奋斗目标的内容</a:t>
            </a:r>
            <a:r>
              <a:rPr lang="zh-CN" altLang="en-US" sz="2400" b="1" dirty="0">
                <a:latin typeface="华文中宋" panose="02010600040101010101" pitchFamily="2" charset="-122"/>
                <a:ea typeface="华文中宋" panose="02010600040101010101" pitchFamily="2" charset="-122"/>
                <a:sym typeface="Impact" panose="020B0806030902050204" pitchFamily="34" charset="0"/>
              </a:rPr>
              <a:t>。</a:t>
            </a:r>
          </a:p>
        </p:txBody>
      </p:sp>
      <p:cxnSp>
        <p:nvCxnSpPr>
          <p:cNvPr id="11" name="直接连接符 10"/>
          <p:cNvCxnSpPr/>
          <p:nvPr/>
        </p:nvCxnSpPr>
        <p:spPr>
          <a:xfrm>
            <a:off x="539552" y="170765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190550" y="2427734"/>
            <a:ext cx="3589362" cy="2304253"/>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在马克思列宁主义、毛泽东思想、邓小平理论和“三个代表”重要思想指引下</a:t>
            </a:r>
          </a:p>
        </p:txBody>
      </p:sp>
      <p:sp>
        <p:nvSpPr>
          <p:cNvPr id="15" name="圆角矩形 14"/>
          <p:cNvSpPr/>
          <p:nvPr/>
        </p:nvSpPr>
        <p:spPr>
          <a:xfrm>
            <a:off x="5292080" y="2355726"/>
            <a:ext cx="3456384" cy="2344465"/>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在马克思列宁主义、毛泽东思想、邓小平理论、“三个代表”重要思想、</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科学发展观、习近平新时代中国特色社会主义思想</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指引下</a:t>
            </a:r>
          </a:p>
        </p:txBody>
      </p:sp>
      <p:sp>
        <p:nvSpPr>
          <p:cNvPr id="18" name="KSO_Shape"/>
          <p:cNvSpPr/>
          <p:nvPr/>
        </p:nvSpPr>
        <p:spPr>
          <a:xfrm>
            <a:off x="3923928" y="271576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19" name="矩形 18"/>
          <p:cNvSpPr/>
          <p:nvPr/>
        </p:nvSpPr>
        <p:spPr>
          <a:xfrm>
            <a:off x="2148985" y="1842378"/>
            <a:ext cx="4801314"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宪法序言修改部分：第七自然段中</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107504" y="771550"/>
            <a:ext cx="8701930" cy="3970318"/>
          </a:xfrm>
          <a:prstGeom prst="rect">
            <a:avLst/>
          </a:prstGeom>
          <a:solidFill>
            <a:schemeClr val="bg1"/>
          </a:solidFill>
          <a:ln>
            <a:solidFill>
              <a:schemeClr val="bg1"/>
            </a:solidFill>
          </a:ln>
          <a:effectLst/>
        </p:spPr>
        <p:txBody>
          <a:bodyPr wrap="square">
            <a:spAutoFit/>
          </a:bodyPr>
          <a:lstStyle/>
          <a:p>
            <a:pPr algn="just"/>
            <a:r>
              <a:rPr lang="zh-CN" altLang="en-US" sz="2800" dirty="0">
                <a:latin typeface="仿宋" panose="02010609060101010101" pitchFamily="49" charset="-122"/>
                <a:ea typeface="仿宋" panose="02010609060101010101" pitchFamily="49" charset="-122"/>
              </a:rPr>
              <a:t>    增加“科学发展观、习近平新时代中国特色社会主义思想”与“马克思列宁主义、毛泽东思想、邓小平理论和‘三个代表’”并列作为国家政治和社会生活的指导思想。</a:t>
            </a:r>
            <a:r>
              <a:rPr lang="zh-CN" altLang="zh-CN" sz="2800" dirty="0">
                <a:latin typeface="华文中宋" panose="02010600040101010101" pitchFamily="2" charset="-122"/>
                <a:ea typeface="华文中宋" panose="02010600040101010101" pitchFamily="2" charset="-122"/>
              </a:rPr>
              <a:t>这是这次修改最主要的一个内容。</a:t>
            </a:r>
            <a:r>
              <a:rPr lang="zh-CN" altLang="en-US" sz="2800" dirty="0">
                <a:latin typeface="华文中宋" panose="02010600040101010101" pitchFamily="2" charset="-122"/>
                <a:ea typeface="华文中宋" panose="02010600040101010101" pitchFamily="2" charset="-122"/>
              </a:rPr>
              <a:t>其原因是：</a:t>
            </a:r>
            <a:endParaRPr lang="zh-CN" altLang="zh-CN" sz="2800" dirty="0">
              <a:latin typeface="华文中宋" panose="02010600040101010101" pitchFamily="2" charset="-122"/>
              <a:ea typeface="华文中宋" panose="02010600040101010101" pitchFamily="2" charset="-122"/>
            </a:endParaRPr>
          </a:p>
          <a:p>
            <a:pPr algn="just"/>
            <a:r>
              <a:rPr lang="zh-CN" altLang="en-US" sz="2800" dirty="0">
                <a:solidFill>
                  <a:srgbClr val="C00000"/>
                </a:solidFill>
                <a:latin typeface="仿宋" panose="02010609060101010101" pitchFamily="49" charset="-122"/>
                <a:ea typeface="仿宋" panose="02010609060101010101" pitchFamily="49" charset="-122"/>
              </a:rPr>
              <a:t>   固化理论成果，确立指导地位</a:t>
            </a:r>
            <a:r>
              <a:rPr lang="zh-CN" altLang="en-US" sz="2800" dirty="0">
                <a:latin typeface="仿宋" panose="02010609060101010101" pitchFamily="49" charset="-122"/>
                <a:ea typeface="仿宋" panose="02010609060101010101" pitchFamily="49" charset="-122"/>
              </a:rPr>
              <a:t>，</a:t>
            </a:r>
            <a:r>
              <a:rPr lang="zh-CN" altLang="en-US" sz="2800" dirty="0">
                <a:solidFill>
                  <a:srgbClr val="C00000"/>
                </a:solidFill>
                <a:latin typeface="仿宋" panose="02010609060101010101" pitchFamily="49" charset="-122"/>
                <a:ea typeface="仿宋" panose="02010609060101010101" pitchFamily="49" charset="-122"/>
              </a:rPr>
              <a:t>反映</a:t>
            </a:r>
            <a:r>
              <a:rPr lang="zh-CN" altLang="en-US" sz="2800" dirty="0">
                <a:latin typeface="仿宋" panose="02010609060101010101" pitchFamily="49" charset="-122"/>
                <a:ea typeface="仿宋" panose="02010609060101010101" pitchFamily="49" charset="-122"/>
              </a:rPr>
              <a:t>了全国各族人民的共同意愿，</a:t>
            </a:r>
            <a:r>
              <a:rPr lang="zh-CN" altLang="en-US" sz="2800" dirty="0">
                <a:solidFill>
                  <a:srgbClr val="C00000"/>
                </a:solidFill>
                <a:latin typeface="仿宋" panose="02010609060101010101" pitchFamily="49" charset="-122"/>
                <a:ea typeface="仿宋" panose="02010609060101010101" pitchFamily="49" charset="-122"/>
              </a:rPr>
              <a:t>体现</a:t>
            </a:r>
            <a:r>
              <a:rPr lang="zh-CN" altLang="en-US" sz="2800" dirty="0">
                <a:latin typeface="仿宋" panose="02010609060101010101" pitchFamily="49" charset="-122"/>
                <a:ea typeface="仿宋" panose="02010609060101010101" pitchFamily="49" charset="-122"/>
              </a:rPr>
              <a:t>了党的主张和人民意志的统一，</a:t>
            </a:r>
            <a:r>
              <a:rPr lang="zh-CN" altLang="en-US" sz="2800" dirty="0">
                <a:solidFill>
                  <a:srgbClr val="C00000"/>
                </a:solidFill>
                <a:latin typeface="仿宋" panose="02010609060101010101" pitchFamily="49" charset="-122"/>
                <a:ea typeface="仿宋" panose="02010609060101010101" pitchFamily="49" charset="-122"/>
              </a:rPr>
              <a:t>明确</a:t>
            </a:r>
            <a:r>
              <a:rPr lang="zh-CN" altLang="en-US" sz="2800" dirty="0">
                <a:latin typeface="仿宋" panose="02010609060101010101" pitchFamily="49" charset="-122"/>
                <a:ea typeface="仿宋" panose="02010609060101010101" pitchFamily="49" charset="-122"/>
              </a:rPr>
              <a:t>了全党全国人民为实现中华民族伟大复兴而奋斗的共同思想基础，意义深远。</a:t>
            </a: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184769" y="699542"/>
            <a:ext cx="8701930" cy="4585871"/>
          </a:xfrm>
          <a:prstGeom prst="rect">
            <a:avLst/>
          </a:prstGeom>
          <a:solidFill>
            <a:schemeClr val="bg1"/>
          </a:solidFill>
          <a:ln>
            <a:solidFill>
              <a:schemeClr val="bg1"/>
            </a:solidFill>
          </a:ln>
          <a:effectLst/>
        </p:spPr>
        <p:txBody>
          <a:bodyPr wrap="square">
            <a:spAutoFit/>
          </a:bodyPr>
          <a:lstStyle/>
          <a:p>
            <a:r>
              <a:rPr lang="zh-CN" altLang="en-US" sz="2400" dirty="0">
                <a:latin typeface="华文中宋" panose="02010600040101010101" pitchFamily="2" charset="-122"/>
                <a:ea typeface="华文中宋" panose="02010600040101010101" pitchFamily="2" charset="-122"/>
              </a:rPr>
              <a:t>还有如下原因：</a:t>
            </a:r>
            <a:endParaRPr lang="en-US" altLang="zh-CN" sz="2400" dirty="0">
              <a:latin typeface="华文中宋" panose="02010600040101010101" pitchFamily="2" charset="-122"/>
              <a:ea typeface="华文中宋" panose="02010600040101010101" pitchFamily="2" charset="-122"/>
            </a:endParaRPr>
          </a:p>
          <a:p>
            <a:r>
              <a:rPr lang="en-US" altLang="zh-CN" sz="2400" dirty="0">
                <a:latin typeface="仿宋" panose="02010609060101010101" pitchFamily="49" charset="-122"/>
                <a:ea typeface="仿宋" panose="02010609060101010101" pitchFamily="49" charset="-122"/>
              </a:rPr>
              <a:t>    </a:t>
            </a:r>
            <a:r>
              <a:rPr lang="zh-CN" altLang="zh-CN" sz="2400" dirty="0">
                <a:solidFill>
                  <a:srgbClr val="C00000"/>
                </a:solidFill>
                <a:latin typeface="仿宋" panose="02010609060101010101" pitchFamily="49" charset="-122"/>
                <a:ea typeface="仿宋" panose="02010609060101010101" pitchFamily="49" charset="-122"/>
              </a:rPr>
              <a:t>第一，</a:t>
            </a:r>
            <a:r>
              <a:rPr lang="zh-CN" altLang="zh-CN" sz="2400" dirty="0">
                <a:latin typeface="仿宋" panose="02010609060101010101" pitchFamily="49" charset="-122"/>
                <a:ea typeface="仿宋" panose="02010609060101010101" pitchFamily="49" charset="-122"/>
              </a:rPr>
              <a:t>社会主义国家宪法有个传统，在宪法里面要规定国家的指导思想。这一次我们把两个指导思想规定到宪法里面就延续了这个传统。</a:t>
            </a:r>
          </a:p>
          <a:p>
            <a:r>
              <a:rPr lang="en-US" altLang="zh-CN" sz="2400" dirty="0">
                <a:latin typeface="仿宋" panose="02010609060101010101" pitchFamily="49" charset="-122"/>
                <a:ea typeface="仿宋" panose="02010609060101010101" pitchFamily="49" charset="-122"/>
              </a:rPr>
              <a:t>    </a:t>
            </a:r>
            <a:r>
              <a:rPr lang="zh-CN" altLang="zh-CN" sz="2400" dirty="0">
                <a:solidFill>
                  <a:srgbClr val="C00000"/>
                </a:solidFill>
                <a:latin typeface="仿宋" panose="02010609060101010101" pitchFamily="49" charset="-122"/>
                <a:ea typeface="仿宋" panose="02010609060101010101" pitchFamily="49" charset="-122"/>
              </a:rPr>
              <a:t>第二，</a:t>
            </a:r>
            <a:r>
              <a:rPr lang="zh-CN" altLang="zh-CN" sz="2400" dirty="0">
                <a:latin typeface="仿宋" panose="02010609060101010101" pitchFamily="49" charset="-122"/>
                <a:ea typeface="仿宋" panose="02010609060101010101" pitchFamily="49" charset="-122"/>
              </a:rPr>
              <a:t>习近平新时代中国特色社会主义思想在整个新时代的重要作用，由宪法作为国家根本法把它确认下来。</a:t>
            </a:r>
          </a:p>
          <a:p>
            <a:r>
              <a:rPr lang="en-US" altLang="zh-CN" sz="2400" dirty="0">
                <a:latin typeface="仿宋" panose="02010609060101010101" pitchFamily="49" charset="-122"/>
                <a:ea typeface="仿宋" panose="02010609060101010101" pitchFamily="49" charset="-122"/>
              </a:rPr>
              <a:t>    </a:t>
            </a:r>
            <a:r>
              <a:rPr lang="zh-CN" altLang="zh-CN" sz="2400" dirty="0">
                <a:solidFill>
                  <a:srgbClr val="C00000"/>
                </a:solidFill>
                <a:latin typeface="仿宋" panose="02010609060101010101" pitchFamily="49" charset="-122"/>
                <a:ea typeface="仿宋" panose="02010609060101010101" pitchFamily="49" charset="-122"/>
              </a:rPr>
              <a:t>第三，</a:t>
            </a:r>
            <a:r>
              <a:rPr lang="zh-CN" altLang="zh-CN" sz="2400" dirty="0">
                <a:latin typeface="仿宋" panose="02010609060101010101" pitchFamily="49" charset="-122"/>
                <a:ea typeface="仿宋" panose="02010609060101010101" pitchFamily="49" charset="-122"/>
              </a:rPr>
              <a:t>原来在党章里面已经作了规定了，现在要规定在宪法里面，这两个含义是不一样的。党章是中国共产党的最高章程，宪法是国家的根本法，在党章里面规定是作为全党的指导思想，规定到宪法里面就是全民的指导思想，是国家的指导思想。</a:t>
            </a:r>
          </a:p>
          <a:p>
            <a:pPr algn="just"/>
            <a:endParaRPr lang="zh-CN" altLang="en-US" sz="28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圆角矩形 13"/>
          <p:cNvSpPr/>
          <p:nvPr/>
        </p:nvSpPr>
        <p:spPr>
          <a:xfrm>
            <a:off x="371736" y="876338"/>
            <a:ext cx="3240360" cy="1150151"/>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在“自力更生，艰苦奋斗”前</a:t>
            </a:r>
          </a:p>
        </p:txBody>
      </p:sp>
      <p:sp>
        <p:nvSpPr>
          <p:cNvPr id="15" name="圆角矩形 14"/>
          <p:cNvSpPr/>
          <p:nvPr/>
        </p:nvSpPr>
        <p:spPr>
          <a:xfrm>
            <a:off x="5381324" y="746489"/>
            <a:ext cx="3600400" cy="1150151"/>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“贯彻新发展理念”</a:t>
            </a:r>
          </a:p>
        </p:txBody>
      </p:sp>
      <p:sp>
        <p:nvSpPr>
          <p:cNvPr id="18" name="KSO_Shape"/>
          <p:cNvSpPr/>
          <p:nvPr/>
        </p:nvSpPr>
        <p:spPr>
          <a:xfrm>
            <a:off x="3884642" y="987305"/>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增写</a:t>
            </a:r>
          </a:p>
        </p:txBody>
      </p:sp>
      <p:sp>
        <p:nvSpPr>
          <p:cNvPr id="9" name="矩形 8"/>
          <p:cNvSpPr/>
          <p:nvPr/>
        </p:nvSpPr>
        <p:spPr>
          <a:xfrm>
            <a:off x="190550" y="2033352"/>
            <a:ext cx="8568952" cy="2677656"/>
          </a:xfrm>
          <a:prstGeom prst="rect">
            <a:avLst/>
          </a:prstGeom>
        </p:spPr>
        <p:txBody>
          <a:bodyPr wrap="square">
            <a:spAutoFit/>
          </a:bodyPr>
          <a:lstStyle/>
          <a:p>
            <a:pPr algn="just"/>
            <a:r>
              <a:rPr lang="zh-CN" altLang="en-US" sz="2400" b="1" dirty="0">
                <a:latin typeface="华文中宋" panose="02010600040101010101" pitchFamily="2" charset="-122"/>
                <a:ea typeface="华文中宋" panose="02010600040101010101" pitchFamily="2" charset="-122"/>
                <a:sym typeface="Impact" panose="020B0806030902050204" pitchFamily="34" charset="0"/>
              </a:rPr>
              <a:t>    “创新、协调、绿色、开放、共享”的新发展理念</a:t>
            </a:r>
            <a:r>
              <a:rPr lang="zh-CN" altLang="en-US" sz="2400" b="1" dirty="0">
                <a:latin typeface="仿宋" panose="02010609060101010101" pitchFamily="49" charset="-122"/>
                <a:ea typeface="仿宋" panose="02010609060101010101" pitchFamily="49" charset="-122"/>
                <a:sym typeface="Impact" panose="020B0806030902050204" pitchFamily="34" charset="0"/>
              </a:rPr>
              <a:t>，是党的十八大以来以习近平同志为核心的党中央，推动我国经济发展实践的理论结晶，是习近平新时代中国特色社会主义经济思想的主要内容。</a:t>
            </a:r>
            <a:endParaRPr lang="en-US" altLang="zh-CN" sz="2400" b="1" dirty="0">
              <a:latin typeface="仿宋" panose="02010609060101010101" pitchFamily="49" charset="-122"/>
              <a:ea typeface="仿宋" panose="02010609060101010101" pitchFamily="49" charset="-122"/>
              <a:sym typeface="Impact" panose="020B0806030902050204" pitchFamily="34" charset="0"/>
            </a:endParaRPr>
          </a:p>
          <a:p>
            <a:pPr algn="just"/>
            <a:r>
              <a:rPr lang="en-US" altLang="zh-CN" sz="2400" b="1" dirty="0">
                <a:solidFill>
                  <a:srgbClr val="C00000"/>
                </a:solidFill>
                <a:latin typeface="仿宋" panose="02010609060101010101" pitchFamily="49" charset="-122"/>
                <a:ea typeface="仿宋" panose="02010609060101010101" pitchFamily="49" charset="-122"/>
                <a:sym typeface="Impact" panose="020B0806030902050204" pitchFamily="34" charset="0"/>
              </a:rPr>
              <a:t>     </a:t>
            </a:r>
            <a:r>
              <a:rPr lang="zh-CN" altLang="en-US" sz="2400" b="1" dirty="0">
                <a:solidFill>
                  <a:srgbClr val="C00000"/>
                </a:solidFill>
                <a:latin typeface="仿宋" panose="02010609060101010101" pitchFamily="49" charset="-122"/>
                <a:ea typeface="仿宋" panose="02010609060101010101" pitchFamily="49" charset="-122"/>
                <a:sym typeface="Impact" panose="020B0806030902050204" pitchFamily="34" charset="0"/>
              </a:rPr>
              <a:t>把“新发展理念”写入宪法，</a:t>
            </a:r>
            <a:r>
              <a:rPr lang="zh-CN" altLang="en-US" sz="2400" b="1" dirty="0">
                <a:latin typeface="仿宋" panose="02010609060101010101" pitchFamily="49" charset="-122"/>
                <a:ea typeface="仿宋" panose="02010609060101010101" pitchFamily="49" charset="-122"/>
                <a:sym typeface="Impact" panose="020B0806030902050204" pitchFamily="34" charset="0"/>
              </a:rPr>
              <a:t>既确认这一重要理论成果，又能更好地发挥新发展理念在决胜全面小康、建设社会主义现代化强国征程中的重要指导作用。  </a:t>
            </a:r>
          </a:p>
        </p:txBody>
      </p:sp>
      <p:pic>
        <p:nvPicPr>
          <p:cNvPr id="7"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8" name="矩形 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圆角矩形 13"/>
          <p:cNvSpPr/>
          <p:nvPr/>
        </p:nvSpPr>
        <p:spPr>
          <a:xfrm>
            <a:off x="395536" y="1059582"/>
            <a:ext cx="3312000" cy="1944216"/>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推动物质文明、政治文明和精神文明协调发展，把我国建设成为富强、民主、文明的社会主义国家</a:t>
            </a:r>
          </a:p>
        </p:txBody>
      </p:sp>
      <p:sp>
        <p:nvSpPr>
          <p:cNvPr id="15" name="圆角矩形 14"/>
          <p:cNvSpPr/>
          <p:nvPr/>
        </p:nvSpPr>
        <p:spPr>
          <a:xfrm>
            <a:off x="5292080" y="620688"/>
            <a:ext cx="3744416" cy="2671054"/>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推动物质文明、政治文明、精神文明、</a:t>
            </a:r>
            <a:r>
              <a:rPr lang="zh-CN" altLang="en-US" sz="24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社会文明</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a:t>
            </a:r>
            <a:r>
              <a:rPr lang="zh-CN" altLang="en-US" sz="24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生态文明</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协调发展，把我国建设成为富强民主文明</a:t>
            </a:r>
            <a:r>
              <a:rPr lang="zh-CN" altLang="en-US" sz="24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和谐美丽</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的社会主义</a:t>
            </a:r>
            <a:r>
              <a:rPr lang="zh-CN" altLang="en-US" sz="24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现代化强国</a:t>
            </a:r>
            <a:r>
              <a:rPr lang="zh-CN" altLang="en-US" sz="2400"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a:t>
            </a:r>
            <a:r>
              <a:rPr lang="zh-CN" altLang="en-US" sz="2400" b="1" dirty="0">
                <a:solidFill>
                  <a:srgbClr val="C00000"/>
                </a:solidFill>
                <a:latin typeface="黑体" panose="02010609060101010101" pitchFamily="49" charset="-122"/>
                <a:ea typeface="黑体" panose="02010609060101010101" pitchFamily="49" charset="-122"/>
                <a:cs typeface="+mn-ea"/>
                <a:sym typeface="Impact" panose="020B0806030902050204" pitchFamily="34" charset="0"/>
              </a:rPr>
              <a:t>实现中华民族伟大复兴</a:t>
            </a:r>
          </a:p>
        </p:txBody>
      </p:sp>
      <p:sp>
        <p:nvSpPr>
          <p:cNvPr id="18" name="KSO_Shape"/>
          <p:cNvSpPr/>
          <p:nvPr/>
        </p:nvSpPr>
        <p:spPr>
          <a:xfrm>
            <a:off x="3923928" y="1995686"/>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7" name="矩形 6"/>
          <p:cNvSpPr/>
          <p:nvPr/>
        </p:nvSpPr>
        <p:spPr>
          <a:xfrm>
            <a:off x="314327" y="3778231"/>
            <a:ext cx="8443338" cy="523220"/>
          </a:xfrm>
          <a:prstGeom prst="rect">
            <a:avLst/>
          </a:prstGeom>
          <a:solidFill>
            <a:srgbClr val="C00000"/>
          </a:solidFill>
        </p:spPr>
        <p:txBody>
          <a:bodyPr wrap="none">
            <a:spAutoFit/>
          </a:bodyPr>
          <a:lstStyle/>
          <a:p>
            <a:pPr algn="ctr"/>
            <a:r>
              <a:rPr lang="zh-CN" altLang="en-US" sz="2800" dirty="0">
                <a:solidFill>
                  <a:schemeClr val="bg1"/>
                </a:solidFill>
                <a:latin typeface="黑体" panose="02010609060101010101" pitchFamily="49" charset="-122"/>
                <a:ea typeface="黑体" panose="02010609060101010101" pitchFamily="49" charset="-122"/>
              </a:rPr>
              <a:t>在宪法第八十九条中增加“生态文明建设”相关内容</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1419622"/>
            <a:ext cx="8496944" cy="2677656"/>
          </a:xfrm>
          <a:prstGeom prst="rect">
            <a:avLst/>
          </a:prstGeom>
          <a:solidFill>
            <a:schemeClr val="bg1"/>
          </a:solidFill>
          <a:ln>
            <a:solidFill>
              <a:schemeClr val="bg1"/>
            </a:solidFill>
          </a:ln>
          <a:effectLst/>
        </p:spPr>
        <p:txBody>
          <a:bodyPr wrap="square">
            <a:spAutoFit/>
          </a:bodyPr>
          <a:lstStyle/>
          <a:p>
            <a:pPr algn="just"/>
            <a:r>
              <a:rPr lang="zh-CN" altLang="en-US" sz="2400" dirty="0">
                <a:latin typeface="仿宋" panose="02010609060101010101" pitchFamily="49" charset="-122"/>
                <a:ea typeface="仿宋" panose="02010609060101010101" pitchFamily="49" charset="-122"/>
              </a:rPr>
              <a:t>    把我国建设成为富强、民主、文明、和谐、美丽的社会主义现代化强国，实现中华民族伟大复兴，是党的十九大确立的奋斗目标。</a:t>
            </a:r>
            <a:endParaRPr lang="en-US" altLang="zh-CN" sz="2400" dirty="0">
              <a:latin typeface="仿宋" panose="02010609060101010101" pitchFamily="49" charset="-122"/>
              <a:ea typeface="仿宋" panose="02010609060101010101" pitchFamily="49" charset="-122"/>
            </a:endParaRPr>
          </a:p>
          <a:p>
            <a:pPr algn="just"/>
            <a:r>
              <a:rPr lang="en-US" altLang="zh-CN"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作这样的修改，在表述上与党的十九大报告相一致，</a:t>
            </a:r>
            <a:r>
              <a:rPr lang="zh-CN" altLang="en-US" sz="2400" dirty="0">
                <a:latin typeface="仿宋" panose="02010609060101010101" pitchFamily="49" charset="-122"/>
                <a:ea typeface="仿宋" panose="02010609060101010101" pitchFamily="49" charset="-122"/>
              </a:rPr>
              <a:t>有利于引领全党全国人民把握规律、科学布局，在新时代不断开创党和国家事业发展新局面，齐心协力为实现“两个一百年”奋斗目标、实现中华民族伟大复兴的中国梦而不懈奋斗。</a:t>
            </a: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33690"/>
            <a:ext cx="7128792"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2</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、完善依法治国和宪法实施举措</a:t>
            </a:r>
          </a:p>
        </p:txBody>
      </p:sp>
      <p:cxnSp>
        <p:nvCxnSpPr>
          <p:cNvPr id="8" name="直接连接符 7"/>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539552" y="2365019"/>
            <a:ext cx="3240360" cy="422755"/>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健全社会主义</a:t>
            </a:r>
            <a:r>
              <a:rPr lang="zh-CN" altLang="en-US" sz="2400"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法制</a:t>
            </a:r>
          </a:p>
        </p:txBody>
      </p:sp>
      <p:sp>
        <p:nvSpPr>
          <p:cNvPr id="12" name="圆角矩形 11"/>
          <p:cNvSpPr/>
          <p:nvPr/>
        </p:nvSpPr>
        <p:spPr>
          <a:xfrm>
            <a:off x="5220072" y="2366574"/>
            <a:ext cx="3456384" cy="42120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健全社会主义</a:t>
            </a:r>
            <a:r>
              <a:rPr lang="zh-CN" altLang="en-US" sz="2400" b="1"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法治</a:t>
            </a:r>
          </a:p>
        </p:txBody>
      </p:sp>
      <p:sp>
        <p:nvSpPr>
          <p:cNvPr id="13" name="KSO_Shape"/>
          <p:cNvSpPr/>
          <p:nvPr/>
        </p:nvSpPr>
        <p:spPr>
          <a:xfrm>
            <a:off x="3923928" y="213970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solidFill>
                  <a:schemeClr val="bg1"/>
                </a:solidFill>
                <a:effectLst>
                  <a:outerShdw blurRad="38100" dist="38100" dir="2700000" algn="tl">
                    <a:srgbClr val="000000">
                      <a:alpha val="43137"/>
                    </a:srgbClr>
                  </a:outerShdw>
                </a:effectLst>
              </a:rPr>
              <a:t>修改为</a:t>
            </a:r>
          </a:p>
        </p:txBody>
      </p:sp>
      <p:sp>
        <p:nvSpPr>
          <p:cNvPr id="14" name="矩形 13"/>
          <p:cNvSpPr/>
          <p:nvPr/>
        </p:nvSpPr>
        <p:spPr>
          <a:xfrm>
            <a:off x="2051720" y="1488903"/>
            <a:ext cx="4801315"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宪法序言修改部分：第七自然段中</a:t>
            </a:r>
          </a:p>
        </p:txBody>
      </p:sp>
      <p:sp>
        <p:nvSpPr>
          <p:cNvPr id="15" name="矩形 14"/>
          <p:cNvSpPr/>
          <p:nvPr/>
        </p:nvSpPr>
        <p:spPr>
          <a:xfrm>
            <a:off x="251520" y="3075806"/>
            <a:ext cx="8208912" cy="1569660"/>
          </a:xfrm>
          <a:prstGeom prst="rect">
            <a:avLst/>
          </a:prstGeom>
        </p:spPr>
        <p:txBody>
          <a:bodyPr wrap="square">
            <a:spAutoFit/>
          </a:bodyPr>
          <a:lstStyle/>
          <a:p>
            <a:pPr algn="just"/>
            <a:r>
              <a:rPr lang="zh-CN" altLang="en-US" sz="2400" dirty="0">
                <a:latin typeface="仿宋" panose="02010609060101010101" pitchFamily="49" charset="-122"/>
                <a:ea typeface="仿宋" panose="02010609060101010101" pitchFamily="49" charset="-122"/>
                <a:sym typeface="Impact" panose="020B0806030902050204" pitchFamily="34" charset="0"/>
              </a:rPr>
              <a:t>   实现了党依法治国理念和方式的新飞跃，有利于推进全面依法治国，建设中国特色社会主义</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法治体系</a:t>
            </a:r>
            <a:r>
              <a:rPr lang="zh-CN" altLang="en-US" sz="2400" dirty="0">
                <a:latin typeface="仿宋" panose="02010609060101010101" pitchFamily="49" charset="-122"/>
                <a:ea typeface="仿宋" panose="02010609060101010101" pitchFamily="49" charset="-122"/>
                <a:sym typeface="Impact" panose="020B0806030902050204" pitchFamily="34" charset="0"/>
              </a:rPr>
              <a:t>，加快实现国家</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治理体系和治理能力</a:t>
            </a:r>
            <a:r>
              <a:rPr lang="zh-CN" altLang="en-US" sz="2400" dirty="0">
                <a:latin typeface="仿宋" panose="02010609060101010101" pitchFamily="49" charset="-122"/>
                <a:ea typeface="仿宋" panose="02010609060101010101" pitchFamily="49" charset="-122"/>
                <a:sym typeface="Impact" panose="020B0806030902050204" pitchFamily="34" charset="0"/>
              </a:rPr>
              <a:t>现代化，为党和国家事业发展提供根本性、全局性、稳定性、长期性的</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制度保障</a:t>
            </a:r>
            <a:r>
              <a:rPr lang="zh-CN" altLang="en-US" sz="2400" dirty="0">
                <a:latin typeface="仿宋" panose="02010609060101010101" pitchFamily="49" charset="-122"/>
                <a:ea typeface="仿宋" panose="02010609060101010101" pitchFamily="49" charset="-122"/>
                <a:sym typeface="Impact" panose="020B0806030902050204" pitchFamily="34" charset="0"/>
              </a:rPr>
              <a:t>。  </a:t>
            </a:r>
          </a:p>
        </p:txBody>
      </p:sp>
      <p:pic>
        <p:nvPicPr>
          <p:cNvPr id="9"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0" name="矩形 9"/>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683568" y="647817"/>
            <a:ext cx="8064896" cy="3970318"/>
          </a:xfrm>
          <a:prstGeom prst="rect">
            <a:avLst/>
          </a:prstGeom>
          <a:solidFill>
            <a:schemeClr val="bg1"/>
          </a:solidFill>
          <a:ln>
            <a:solidFill>
              <a:schemeClr val="bg1"/>
            </a:solidFill>
          </a:ln>
          <a:effectLst/>
        </p:spPr>
        <p:txBody>
          <a:bodyPr wrap="square">
            <a:spAutoFit/>
          </a:bodyPr>
          <a:lstStyle/>
          <a:p>
            <a:r>
              <a:rPr lang="zh-CN" altLang="zh-CN" sz="2800" dirty="0">
                <a:latin typeface="华文中宋" panose="02010600040101010101" pitchFamily="2" charset="-122"/>
                <a:ea typeface="华文中宋" panose="02010600040101010101" pitchFamily="2" charset="-122"/>
              </a:rPr>
              <a:t>作出这样的修改，有以下三个原因：</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第一，</a:t>
            </a:r>
            <a:r>
              <a:rPr lang="zh-CN" altLang="zh-CN" sz="2800" dirty="0">
                <a:latin typeface="仿宋" panose="02010609060101010101" pitchFamily="49" charset="-122"/>
                <a:ea typeface="仿宋" panose="02010609060101010101" pitchFamily="49" charset="-122"/>
              </a:rPr>
              <a:t>新时代法治建设的新挑战是规则自治和良法自治。</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法治有三个层次：</a:t>
            </a:r>
            <a:r>
              <a:rPr lang="zh-CN" altLang="zh-CN" sz="2800" dirty="0">
                <a:solidFill>
                  <a:srgbClr val="C00000"/>
                </a:solidFill>
                <a:latin typeface="仿宋" panose="02010609060101010101" pitchFamily="49" charset="-122"/>
                <a:ea typeface="仿宋" panose="02010609060101010101" pitchFamily="49" charset="-122"/>
              </a:rPr>
              <a:t>首先，</a:t>
            </a:r>
            <a:r>
              <a:rPr lang="zh-CN" altLang="zh-CN" sz="2800" dirty="0">
                <a:latin typeface="仿宋" panose="02010609060101010101" pitchFamily="49" charset="-122"/>
                <a:ea typeface="仿宋" panose="02010609060101010101" pitchFamily="49" charset="-122"/>
              </a:rPr>
              <a:t>要有一套法律制度；</a:t>
            </a:r>
            <a:r>
              <a:rPr lang="zh-CN" altLang="zh-CN" sz="2800" dirty="0">
                <a:solidFill>
                  <a:srgbClr val="C00000"/>
                </a:solidFill>
                <a:latin typeface="仿宋" panose="02010609060101010101" pitchFamily="49" charset="-122"/>
                <a:ea typeface="仿宋" panose="02010609060101010101" pitchFamily="49" charset="-122"/>
              </a:rPr>
              <a:t>其次，</a:t>
            </a:r>
            <a:r>
              <a:rPr lang="zh-CN" altLang="zh-CN" sz="2800" dirty="0">
                <a:latin typeface="仿宋" panose="02010609060101010101" pitchFamily="49" charset="-122"/>
                <a:ea typeface="仿宋" panose="02010609060101010101" pitchFamily="49" charset="-122"/>
              </a:rPr>
              <a:t>要严格按照这套制度办事；</a:t>
            </a:r>
            <a:r>
              <a:rPr lang="zh-CN" altLang="en-US" sz="2800" dirty="0">
                <a:solidFill>
                  <a:srgbClr val="C00000"/>
                </a:solidFill>
                <a:latin typeface="仿宋" panose="02010609060101010101" pitchFamily="49" charset="-122"/>
                <a:ea typeface="仿宋" panose="02010609060101010101" pitchFamily="49" charset="-122"/>
              </a:rPr>
              <a:t>最后</a:t>
            </a:r>
            <a:r>
              <a:rPr lang="zh-CN" altLang="zh-CN" sz="2800" dirty="0">
                <a:solidFill>
                  <a:srgbClr val="C00000"/>
                </a:solidFill>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要健全宪法解释程序机制，推进合宪性审查工作，维护宪法权威。在这三个层次里，法制指的是第一个层次，就是制度建设。这个层次的任务我国基本上完成了</a:t>
            </a:r>
            <a:r>
              <a:rPr lang="zh-CN" altLang="en-US"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a:p>
            <a:endParaRPr lang="zh-CN" altLang="en-US" sz="28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55392" y="960299"/>
            <a:ext cx="8249056" cy="3539430"/>
          </a:xfrm>
          <a:prstGeom prst="rect">
            <a:avLst/>
          </a:prstGeom>
          <a:solidFill>
            <a:schemeClr val="bg1"/>
          </a:solidFill>
          <a:ln>
            <a:solidFill>
              <a:schemeClr val="bg1"/>
            </a:solidFill>
          </a:ln>
          <a:effectLst/>
        </p:spPr>
        <p:txBody>
          <a:bodyPr wrap="square">
            <a:spAutoFit/>
          </a:bodyPr>
          <a:lstStyle/>
          <a:p>
            <a:r>
              <a:rPr lang="en-US" altLang="zh-CN" sz="2800" dirty="0"/>
              <a:t> </a:t>
            </a:r>
            <a:r>
              <a:rPr lang="zh-CN" altLang="zh-CN" sz="2800" dirty="0">
                <a:latin typeface="仿宋" panose="02010609060101010101" pitchFamily="49" charset="-122"/>
                <a:ea typeface="仿宋" panose="02010609060101010101" pitchFamily="49" charset="-122"/>
              </a:rPr>
              <a:t>《中华人民共和国立法法》修改后，地方有立法权的立法主体有</a:t>
            </a:r>
            <a:r>
              <a:rPr lang="en-US" altLang="zh-CN" sz="2800" dirty="0">
                <a:latin typeface="仿宋" panose="02010609060101010101" pitchFamily="49" charset="-122"/>
                <a:ea typeface="仿宋" panose="02010609060101010101" pitchFamily="49" charset="-122"/>
              </a:rPr>
              <a:t>353</a:t>
            </a:r>
            <a:r>
              <a:rPr lang="zh-CN" altLang="zh-CN" sz="2800" dirty="0">
                <a:latin typeface="仿宋" panose="02010609060101010101" pitchFamily="49" charset="-122"/>
                <a:ea typeface="仿宋" panose="02010609060101010101" pitchFamily="49" charset="-122"/>
              </a:rPr>
              <a:t>个，法律</a:t>
            </a:r>
            <a:r>
              <a:rPr lang="en-US" altLang="zh-CN" sz="2800" dirty="0">
                <a:latin typeface="仿宋" panose="02010609060101010101" pitchFamily="49" charset="-122"/>
                <a:ea typeface="仿宋" panose="02010609060101010101" pitchFamily="49" charset="-122"/>
              </a:rPr>
              <a:t>260</a:t>
            </a:r>
            <a:r>
              <a:rPr lang="zh-CN" altLang="zh-CN" sz="2800" dirty="0">
                <a:latin typeface="仿宋" panose="02010609060101010101" pitchFamily="49" charset="-122"/>
                <a:ea typeface="仿宋" panose="02010609060101010101" pitchFamily="49" charset="-122"/>
              </a:rPr>
              <a:t>余部，行政法规近</a:t>
            </a:r>
            <a:r>
              <a:rPr lang="en-US" altLang="zh-CN" sz="2800" dirty="0">
                <a:latin typeface="仿宋" panose="02010609060101010101" pitchFamily="49" charset="-122"/>
                <a:ea typeface="仿宋" panose="02010609060101010101" pitchFamily="49" charset="-122"/>
              </a:rPr>
              <a:t>800</a:t>
            </a:r>
            <a:r>
              <a:rPr lang="zh-CN" altLang="zh-CN" sz="2800" dirty="0">
                <a:latin typeface="仿宋" panose="02010609060101010101" pitchFamily="49" charset="-122"/>
                <a:ea typeface="仿宋" panose="02010609060101010101" pitchFamily="49" charset="-122"/>
              </a:rPr>
              <a:t>部，地方性法规有</a:t>
            </a:r>
            <a:r>
              <a:rPr lang="en-US" altLang="zh-CN" sz="2800" dirty="0">
                <a:latin typeface="仿宋" panose="02010609060101010101" pitchFamily="49" charset="-122"/>
                <a:ea typeface="仿宋" panose="02010609060101010101" pitchFamily="49" charset="-122"/>
              </a:rPr>
              <a:t>11000</a:t>
            </a:r>
            <a:r>
              <a:rPr lang="zh-CN" altLang="zh-CN" sz="2800" dirty="0">
                <a:latin typeface="仿宋" panose="02010609060101010101" pitchFamily="49" charset="-122"/>
                <a:ea typeface="仿宋" panose="02010609060101010101" pitchFamily="49" charset="-122"/>
              </a:rPr>
              <a:t>余部，部门规章有</a:t>
            </a:r>
            <a:r>
              <a:rPr lang="en-US" altLang="zh-CN" sz="2800" dirty="0">
                <a:latin typeface="仿宋" panose="02010609060101010101" pitchFamily="49" charset="-122"/>
                <a:ea typeface="仿宋" panose="02010609060101010101" pitchFamily="49" charset="-122"/>
              </a:rPr>
              <a:t>2700</a:t>
            </a:r>
            <a:r>
              <a:rPr lang="zh-CN" altLang="zh-CN" sz="2800" dirty="0">
                <a:latin typeface="仿宋" panose="02010609060101010101" pitchFamily="49" charset="-122"/>
                <a:ea typeface="仿宋" panose="02010609060101010101" pitchFamily="49" charset="-122"/>
              </a:rPr>
              <a:t>余部，地方政府规章有</a:t>
            </a:r>
            <a:r>
              <a:rPr lang="en-US" altLang="zh-CN" sz="2800" dirty="0">
                <a:latin typeface="仿宋" panose="02010609060101010101" pitchFamily="49" charset="-122"/>
                <a:ea typeface="仿宋" panose="02010609060101010101" pitchFamily="49" charset="-122"/>
              </a:rPr>
              <a:t>1</a:t>
            </a:r>
            <a:r>
              <a:rPr lang="zh-CN" altLang="zh-CN" sz="2800" dirty="0">
                <a:latin typeface="仿宋" panose="02010609060101010101" pitchFamily="49" charset="-122"/>
                <a:ea typeface="仿宋" panose="02010609060101010101" pitchFamily="49" charset="-122"/>
              </a:rPr>
              <a:t>万部左右，还有司法解释</a:t>
            </a:r>
            <a:r>
              <a:rPr lang="en-US" altLang="zh-CN" sz="2800" dirty="0">
                <a:latin typeface="仿宋" panose="02010609060101010101" pitchFamily="49" charset="-122"/>
                <a:ea typeface="仿宋" panose="02010609060101010101" pitchFamily="49" charset="-122"/>
              </a:rPr>
              <a:t>3000</a:t>
            </a:r>
            <a:r>
              <a:rPr lang="zh-CN" altLang="zh-CN" sz="2800" dirty="0">
                <a:latin typeface="仿宋" panose="02010609060101010101" pitchFamily="49" charset="-122"/>
                <a:ea typeface="仿宋" panose="02010609060101010101" pitchFamily="49" charset="-122"/>
              </a:rPr>
              <a:t>多件（含司法解释性质文件）</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第二，</a:t>
            </a:r>
            <a:r>
              <a:rPr lang="zh-CN" altLang="zh-CN" sz="2800" dirty="0">
                <a:latin typeface="仿宋" panose="02010609060101010101" pitchFamily="49" charset="-122"/>
                <a:ea typeface="仿宋" panose="02010609060101010101" pitchFamily="49" charset="-122"/>
              </a:rPr>
              <a:t>为了保持宪法文本表述的一致性。</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第三，</a:t>
            </a:r>
            <a:r>
              <a:rPr lang="zh-CN" altLang="zh-CN" sz="2800" dirty="0">
                <a:latin typeface="仿宋" panose="02010609060101010101" pitchFamily="49" charset="-122"/>
                <a:ea typeface="仿宋" panose="02010609060101010101" pitchFamily="49" charset="-122"/>
              </a:rPr>
              <a:t>为了贯彻落实党中央关于法治建设的部署。</a:t>
            </a:r>
          </a:p>
          <a:p>
            <a:endParaRPr lang="zh-CN" altLang="en-US" sz="28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平行四边形 1"/>
          <p:cNvSpPr/>
          <p:nvPr/>
        </p:nvSpPr>
        <p:spPr>
          <a:xfrm>
            <a:off x="4058641" y="1621516"/>
            <a:ext cx="2592288" cy="549367"/>
          </a:xfrm>
          <a:prstGeom prst="parallelogram">
            <a:avLst/>
          </a:prstGeom>
          <a:noFill/>
          <a:ln w="1905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27" name="TextBox 26"/>
          <p:cNvSpPr txBox="1"/>
          <p:nvPr/>
        </p:nvSpPr>
        <p:spPr>
          <a:xfrm>
            <a:off x="359532" y="1232922"/>
            <a:ext cx="8244916" cy="2246769"/>
          </a:xfrm>
          <a:prstGeom prst="rect">
            <a:avLst/>
          </a:prstGeom>
          <a:noFill/>
        </p:spPr>
        <p:txBody>
          <a:bodyPr wrap="square" rtlCol="0">
            <a:spAutoFit/>
          </a:bodyPr>
          <a:lstStyle/>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世界上有一些国家的宪法，它的名字就叫</a:t>
            </a:r>
            <a:r>
              <a:rPr lang="zh-CN" altLang="zh-CN" sz="2800" dirty="0">
                <a:solidFill>
                  <a:srgbClr val="C00000"/>
                </a:solidFill>
                <a:latin typeface="仿宋" panose="02010609060101010101" pitchFamily="49" charset="-122"/>
                <a:ea typeface="仿宋" panose="02010609060101010101" pitchFamily="49" charset="-122"/>
              </a:rPr>
              <a:t>永久宪法，或者叫公共大典</a:t>
            </a:r>
            <a:r>
              <a:rPr lang="zh-CN" altLang="zh-CN" sz="2800" dirty="0">
                <a:latin typeface="仿宋" panose="02010609060101010101" pitchFamily="49" charset="-122"/>
                <a:ea typeface="仿宋" panose="02010609060101010101" pitchFamily="49" charset="-122"/>
              </a:rPr>
              <a:t>。宪法里面没有规定修改程序。</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latin typeface="仿宋" panose="02010609060101010101" pitchFamily="49" charset="-122"/>
                <a:ea typeface="仿宋" panose="02010609060101010101" pitchFamily="49" charset="-122"/>
              </a:rPr>
              <a:t>但是，从历史上看，</a:t>
            </a:r>
            <a:r>
              <a:rPr lang="zh-CN" altLang="zh-CN" sz="2800" dirty="0">
                <a:solidFill>
                  <a:srgbClr val="C00000"/>
                </a:solidFill>
                <a:latin typeface="仿宋" panose="02010609060101010101" pitchFamily="49" charset="-122"/>
                <a:ea typeface="仿宋" panose="02010609060101010101" pitchFamily="49" charset="-122"/>
              </a:rPr>
              <a:t>从来没有一个国家的宪法是永远不改的</a:t>
            </a:r>
            <a:r>
              <a:rPr lang="zh-CN" altLang="zh-CN" sz="2800" dirty="0">
                <a:latin typeface="仿宋" panose="02010609060101010101" pitchFamily="49" charset="-122"/>
                <a:ea typeface="仿宋" panose="02010609060101010101" pitchFamily="49" charset="-122"/>
              </a:rPr>
              <a:t>，只是修改的方式有所不同，程序有严格、有简单区分。</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33690"/>
            <a:ext cx="7128792" cy="581762"/>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8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800" dirty="0">
                <a:latin typeface="华文中宋" panose="02010600040101010101" pitchFamily="2" charset="-122"/>
                <a:ea typeface="华文中宋" panose="02010600040101010101" pitchFamily="2" charset="-122"/>
                <a:sym typeface="Impact" panose="020B0806030902050204" pitchFamily="34" charset="0"/>
              </a:rPr>
              <a:t>3</a:t>
            </a:r>
            <a:r>
              <a:rPr lang="zh-CN" altLang="en-US" sz="2800" dirty="0">
                <a:latin typeface="华文中宋" panose="02010600040101010101" pitchFamily="2" charset="-122"/>
                <a:ea typeface="华文中宋" panose="02010600040101010101" pitchFamily="2" charset="-122"/>
                <a:sym typeface="Impact" panose="020B0806030902050204" pitchFamily="34" charset="0"/>
              </a:rPr>
              <a:t>、增加宣誓制度</a:t>
            </a:r>
          </a:p>
        </p:txBody>
      </p:sp>
      <p:cxnSp>
        <p:nvCxnSpPr>
          <p:cNvPr id="5" name="直接连接符 4"/>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126931" y="1635646"/>
            <a:ext cx="6955750"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宪法第二十七条修改部分：增加一款，作为第三款</a:t>
            </a:r>
          </a:p>
        </p:txBody>
      </p:sp>
      <p:sp>
        <p:nvSpPr>
          <p:cNvPr id="7" name="圆角矩形 6"/>
          <p:cNvSpPr/>
          <p:nvPr/>
        </p:nvSpPr>
        <p:spPr>
          <a:xfrm>
            <a:off x="320330" y="2606537"/>
            <a:ext cx="8644158" cy="1261353"/>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5000"/>
              </a:lnSpc>
            </a:pP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   “国家工作人员</a:t>
            </a:r>
            <a:r>
              <a:rPr lang="zh-CN" altLang="en-US" sz="2800" b="1"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就职时</a:t>
            </a:r>
            <a:r>
              <a:rPr lang="zh-CN" altLang="en-US" sz="28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应当依照法律规定</a:t>
            </a:r>
            <a:r>
              <a:rPr lang="zh-CN" altLang="en-US" sz="2800" b="1" dirty="0">
                <a:solidFill>
                  <a:srgbClr val="C00000"/>
                </a:solidFill>
                <a:latin typeface="仿宋" panose="02010609060101010101" pitchFamily="49" charset="-122"/>
                <a:ea typeface="仿宋" panose="02010609060101010101" pitchFamily="49" charset="-122"/>
                <a:cs typeface="+mn-ea"/>
                <a:sym typeface="Impact" panose="020B0806030902050204" pitchFamily="34" charset="0"/>
              </a:rPr>
              <a:t>公开进行宪法宣誓。</a:t>
            </a:r>
            <a:r>
              <a:rPr lang="zh-CN" altLang="en-US" sz="24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a:t>
            </a:r>
          </a:p>
        </p:txBody>
      </p:sp>
      <p:pic>
        <p:nvPicPr>
          <p:cNvPr id="9"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0" name="矩形 9"/>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1"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47472" y="700784"/>
            <a:ext cx="8249056" cy="3785652"/>
          </a:xfrm>
          <a:prstGeom prst="rect">
            <a:avLst/>
          </a:prstGeom>
          <a:solidFill>
            <a:schemeClr val="bg1"/>
          </a:solidFill>
          <a:ln>
            <a:solidFill>
              <a:schemeClr val="bg1"/>
            </a:solidFill>
          </a:ln>
          <a:effectLst/>
        </p:spPr>
        <p:txBody>
          <a:bodyPr wrap="square">
            <a:spAutoFit/>
          </a:bodyPr>
          <a:lstStyle/>
          <a:p>
            <a:r>
              <a:rPr lang="en-US" altLang="zh-CN" dirty="0"/>
              <a:t>           </a:t>
            </a:r>
            <a:r>
              <a:rPr lang="zh-CN" altLang="zh-CN" sz="2400" dirty="0">
                <a:solidFill>
                  <a:srgbClr val="C00000"/>
                </a:solidFill>
                <a:latin typeface="华文中宋" panose="02010600040101010101" pitchFamily="2" charset="-122"/>
                <a:ea typeface="华文中宋" panose="02010600040101010101" pitchFamily="2" charset="-122"/>
              </a:rPr>
              <a:t>宣誓制度</a:t>
            </a:r>
            <a:r>
              <a:rPr lang="zh-CN" altLang="zh-CN" sz="2400" dirty="0">
                <a:latin typeface="仿宋" panose="02010609060101010101" pitchFamily="49" charset="-122"/>
                <a:ea typeface="仿宋" panose="02010609060101010101" pitchFamily="49" charset="-122"/>
              </a:rPr>
              <a:t>是</a:t>
            </a:r>
            <a:r>
              <a:rPr lang="zh-CN" altLang="en-US" sz="2400" dirty="0">
                <a:latin typeface="仿宋" panose="02010609060101010101" pitchFamily="49" charset="-122"/>
                <a:ea typeface="仿宋" panose="02010609060101010101" pitchFamily="49" charset="-122"/>
              </a:rPr>
              <a:t>十八届四中全会</a:t>
            </a:r>
            <a:r>
              <a:rPr lang="zh-CN" altLang="zh-CN" sz="2400" dirty="0">
                <a:latin typeface="仿宋" panose="02010609060101010101" pitchFamily="49" charset="-122"/>
                <a:ea typeface="仿宋" panose="02010609060101010101" pitchFamily="49" charset="-122"/>
              </a:rPr>
              <a:t>审议通过的《中共中央关于全面推进依法治国若干重大问题的决定》</a:t>
            </a:r>
            <a:r>
              <a:rPr lang="zh-CN" altLang="en-US" sz="2400" dirty="0">
                <a:latin typeface="仿宋" panose="02010609060101010101" pitchFamily="49" charset="-122"/>
                <a:ea typeface="仿宋" panose="02010609060101010101" pitchFamily="49" charset="-122"/>
              </a:rPr>
              <a:t>中</a:t>
            </a:r>
            <a:r>
              <a:rPr lang="zh-CN" altLang="zh-CN" sz="2400" dirty="0">
                <a:latin typeface="仿宋" panose="02010609060101010101" pitchFamily="49" charset="-122"/>
                <a:ea typeface="仿宋" panose="02010609060101010101" pitchFamily="49" charset="-122"/>
              </a:rPr>
              <a:t>增加的要求。</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zh-CN" sz="2400" dirty="0">
                <a:latin typeface="仿宋" panose="02010609060101010101" pitchFamily="49" charset="-122"/>
                <a:ea typeface="仿宋" panose="02010609060101010101" pitchFamily="49" charset="-122"/>
              </a:rPr>
              <a:t>为了落实这个要求，十二届人大常委会第十五次会议通过了</a:t>
            </a:r>
            <a:r>
              <a:rPr lang="zh-CN" altLang="zh-CN" sz="2400" dirty="0">
                <a:latin typeface="华文中宋" panose="02010600040101010101" pitchFamily="2" charset="-122"/>
                <a:ea typeface="华文中宋" panose="02010600040101010101" pitchFamily="2" charset="-122"/>
              </a:rPr>
              <a:t>《全国人民代表大会常务委员会关于实行宪法宣誓制度的决定》</a:t>
            </a:r>
            <a:r>
              <a:rPr lang="zh-CN" altLang="en-US" sz="2400" dirty="0">
                <a:latin typeface="仿宋" panose="02010609060101010101" pitchFamily="49" charset="-122"/>
                <a:ea typeface="仿宋" panose="02010609060101010101" pitchFamily="49" charset="-122"/>
              </a:rPr>
              <a:t>（</a:t>
            </a:r>
            <a:r>
              <a:rPr lang="en-US" altLang="zh-CN" sz="2400" dirty="0">
                <a:latin typeface="仿宋" panose="02010609060101010101" pitchFamily="49" charset="-122"/>
                <a:ea typeface="仿宋" panose="02010609060101010101" pitchFamily="49" charset="-122"/>
              </a:rPr>
              <a:t>2015</a:t>
            </a:r>
            <a:r>
              <a:rPr lang="zh-CN" altLang="zh-CN" sz="2400" dirty="0">
                <a:latin typeface="仿宋" panose="02010609060101010101" pitchFamily="49" charset="-122"/>
                <a:ea typeface="仿宋" panose="02010609060101010101" pitchFamily="49" charset="-122"/>
              </a:rPr>
              <a:t>年</a:t>
            </a:r>
            <a:r>
              <a:rPr lang="en-US" altLang="zh-CN" sz="2400" dirty="0">
                <a:latin typeface="仿宋" panose="02010609060101010101" pitchFamily="49" charset="-122"/>
                <a:ea typeface="仿宋" panose="02010609060101010101" pitchFamily="49" charset="-122"/>
              </a:rPr>
              <a:t>7</a:t>
            </a:r>
            <a:r>
              <a:rPr lang="zh-CN" altLang="zh-CN" sz="2400" dirty="0">
                <a:latin typeface="仿宋" panose="02010609060101010101" pitchFamily="49" charset="-122"/>
                <a:ea typeface="仿宋" panose="02010609060101010101" pitchFamily="49" charset="-122"/>
              </a:rPr>
              <a:t>月</a:t>
            </a:r>
            <a:r>
              <a:rPr lang="en-US" altLang="zh-CN" sz="2400" dirty="0">
                <a:latin typeface="仿宋" panose="02010609060101010101" pitchFamily="49" charset="-122"/>
                <a:ea typeface="仿宋" panose="02010609060101010101" pitchFamily="49" charset="-122"/>
              </a:rPr>
              <a:t>1</a:t>
            </a:r>
            <a:r>
              <a:rPr lang="zh-CN" altLang="zh-CN" sz="2400" dirty="0">
                <a:latin typeface="仿宋" panose="02010609060101010101" pitchFamily="49" charset="-122"/>
                <a:ea typeface="仿宋" panose="02010609060101010101" pitchFamily="49" charset="-122"/>
              </a:rPr>
              <a:t>日</a:t>
            </a:r>
            <a:r>
              <a:rPr lang="zh-CN" altLang="en-US"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a:t>
            </a:r>
            <a:endParaRPr lang="en-US" altLang="zh-CN" sz="2400" dirty="0">
              <a:latin typeface="仿宋" panose="02010609060101010101" pitchFamily="49" charset="-122"/>
              <a:ea typeface="仿宋" panose="02010609060101010101" pitchFamily="49" charset="-122"/>
            </a:endParaRPr>
          </a:p>
          <a:p>
            <a:r>
              <a:rPr lang="en-US" altLang="zh-CN" sz="2400" dirty="0">
                <a:latin typeface="仿宋" panose="02010609060101010101" pitchFamily="49" charset="-122"/>
                <a:ea typeface="仿宋" panose="02010609060101010101" pitchFamily="49" charset="-122"/>
              </a:rPr>
              <a:t>    </a:t>
            </a:r>
            <a:r>
              <a:rPr lang="zh-CN" altLang="zh-CN" sz="2400" dirty="0">
                <a:latin typeface="仿宋" panose="02010609060101010101" pitchFamily="49" charset="-122"/>
                <a:ea typeface="仿宋" panose="02010609060101010101" pitchFamily="49" charset="-122"/>
              </a:rPr>
              <a:t>这个《决定》规定了宣誓的领导干部的范围，规定了宣誓的程序，还规定了誓词。</a:t>
            </a:r>
            <a:r>
              <a:rPr lang="zh-CN" altLang="zh-CN" sz="2400" b="1" dirty="0">
                <a:solidFill>
                  <a:srgbClr val="C00000"/>
                </a:solidFill>
                <a:latin typeface="仿宋" panose="02010609060101010101" pitchFamily="49" charset="-122"/>
                <a:ea typeface="仿宋" panose="02010609060101010101" pitchFamily="49" charset="-122"/>
              </a:rPr>
              <a:t>原来宪法宣誓誓词是</a:t>
            </a:r>
            <a:r>
              <a:rPr lang="en-US" altLang="zh-CN" sz="2400" b="1" dirty="0">
                <a:solidFill>
                  <a:srgbClr val="C00000"/>
                </a:solidFill>
                <a:latin typeface="仿宋" panose="02010609060101010101" pitchFamily="49" charset="-122"/>
                <a:ea typeface="仿宋" panose="02010609060101010101" pitchFamily="49" charset="-122"/>
              </a:rPr>
              <a:t>70</a:t>
            </a:r>
            <a:r>
              <a:rPr lang="zh-CN" altLang="zh-CN" sz="2400" b="1" dirty="0">
                <a:solidFill>
                  <a:srgbClr val="C00000"/>
                </a:solidFill>
                <a:latin typeface="仿宋" panose="02010609060101010101" pitchFamily="49" charset="-122"/>
                <a:ea typeface="仿宋" panose="02010609060101010101" pitchFamily="49" charset="-122"/>
              </a:rPr>
              <a:t>个字</a:t>
            </a:r>
            <a:r>
              <a:rPr lang="zh-CN" altLang="zh-CN" sz="2400" dirty="0">
                <a:latin typeface="仿宋" panose="02010609060101010101" pitchFamily="49" charset="-122"/>
                <a:ea typeface="仿宋" panose="02010609060101010101" pitchFamily="49" charset="-122"/>
              </a:rPr>
              <a:t>，十九大报告以后，增加了五个字，改动了一个字，</a:t>
            </a:r>
            <a:r>
              <a:rPr lang="zh-CN" altLang="zh-CN" sz="2400" dirty="0">
                <a:solidFill>
                  <a:srgbClr val="C00000"/>
                </a:solidFill>
                <a:latin typeface="仿宋" panose="02010609060101010101" pitchFamily="49" charset="-122"/>
                <a:ea typeface="仿宋" panose="02010609060101010101" pitchFamily="49" charset="-122"/>
              </a:rPr>
              <a:t>现在的誓词是</a:t>
            </a:r>
            <a:r>
              <a:rPr lang="en-US" altLang="zh-CN" sz="2400" dirty="0">
                <a:solidFill>
                  <a:srgbClr val="C00000"/>
                </a:solidFill>
                <a:latin typeface="仿宋" panose="02010609060101010101" pitchFamily="49" charset="-122"/>
                <a:ea typeface="仿宋" panose="02010609060101010101" pitchFamily="49" charset="-122"/>
              </a:rPr>
              <a:t>75</a:t>
            </a:r>
            <a:r>
              <a:rPr lang="zh-CN" altLang="zh-CN" sz="2400" dirty="0">
                <a:solidFill>
                  <a:srgbClr val="C00000"/>
                </a:solidFill>
                <a:latin typeface="仿宋" panose="02010609060101010101" pitchFamily="49" charset="-122"/>
                <a:ea typeface="仿宋" panose="02010609060101010101" pitchFamily="49" charset="-122"/>
              </a:rPr>
              <a:t>个字</a:t>
            </a:r>
            <a:r>
              <a:rPr lang="zh-CN" altLang="zh-CN" sz="2400" dirty="0">
                <a:latin typeface="仿宋" panose="02010609060101010101" pitchFamily="49" charset="-122"/>
                <a:ea typeface="仿宋" panose="02010609060101010101" pitchFamily="49" charset="-122"/>
              </a:rPr>
              <a:t>，增加了</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美丽</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现代化</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，把</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国家</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改成</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强国</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a:t>
            </a:r>
            <a:endParaRPr lang="zh-CN" altLang="en-US" sz="24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KSO_Shape"/>
          <p:cNvSpPr/>
          <p:nvPr/>
        </p:nvSpPr>
        <p:spPr bwMode="auto">
          <a:xfrm>
            <a:off x="5508104" y="915566"/>
            <a:ext cx="3240360" cy="1440160"/>
          </a:xfrm>
          <a:custGeom>
            <a:avLst/>
            <a:gdLst>
              <a:gd name="T0" fmla="*/ 671904 w 619"/>
              <a:gd name="T1" fmla="*/ 0 h 619"/>
              <a:gd name="T2" fmla="*/ 671904 w 619"/>
              <a:gd name="T3" fmla="*/ 0 h 619"/>
              <a:gd name="T4" fmla="*/ 0 w 619"/>
              <a:gd name="T5" fmla="*/ 770768 h 619"/>
              <a:gd name="T6" fmla="*/ 256585 w 619"/>
              <a:gd name="T7" fmla="*/ 1413559 h 619"/>
              <a:gd name="T8" fmla="*/ 256585 w 619"/>
              <a:gd name="T9" fmla="*/ 1797488 h 619"/>
              <a:gd name="T10" fmla="*/ 543611 w 619"/>
              <a:gd name="T11" fmla="*/ 1585164 h 619"/>
              <a:gd name="T12" fmla="*/ 671904 w 619"/>
              <a:gd name="T13" fmla="*/ 1585164 h 619"/>
              <a:gd name="T14" fmla="*/ 1343808 w 619"/>
              <a:gd name="T15" fmla="*/ 770768 h 619"/>
              <a:gd name="T16" fmla="*/ 671904 w 619"/>
              <a:gd name="T17" fmla="*/ 0 h 619"/>
              <a:gd name="T18" fmla="*/ 671904 w 619"/>
              <a:gd name="T19" fmla="*/ 1457187 h 619"/>
              <a:gd name="T20" fmla="*/ 671904 w 619"/>
              <a:gd name="T21" fmla="*/ 1457187 h 619"/>
              <a:gd name="T22" fmla="*/ 510995 w 619"/>
              <a:gd name="T23" fmla="*/ 1457187 h 619"/>
              <a:gd name="T24" fmla="*/ 319644 w 619"/>
              <a:gd name="T25" fmla="*/ 1628792 h 619"/>
              <a:gd name="T26" fmla="*/ 319644 w 619"/>
              <a:gd name="T27" fmla="*/ 1329211 h 619"/>
              <a:gd name="T28" fmla="*/ 63059 w 619"/>
              <a:gd name="T29" fmla="*/ 770768 h 619"/>
              <a:gd name="T30" fmla="*/ 671904 w 619"/>
              <a:gd name="T31" fmla="*/ 87257 h 619"/>
              <a:gd name="T32" fmla="*/ 1280749 w 619"/>
              <a:gd name="T33" fmla="*/ 770768 h 619"/>
              <a:gd name="T34" fmla="*/ 671904 w 619"/>
              <a:gd name="T35" fmla="*/ 1457187 h 6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19" h="619">
                <a:moveTo>
                  <a:pt x="309" y="0"/>
                </a:moveTo>
                <a:lnTo>
                  <a:pt x="309" y="0"/>
                </a:lnTo>
                <a:cubicBezTo>
                  <a:pt x="132" y="0"/>
                  <a:pt x="0" y="118"/>
                  <a:pt x="0" y="265"/>
                </a:cubicBezTo>
                <a:cubicBezTo>
                  <a:pt x="0" y="354"/>
                  <a:pt x="44" y="427"/>
                  <a:pt x="118" y="486"/>
                </a:cubicBezTo>
                <a:cubicBezTo>
                  <a:pt x="118" y="618"/>
                  <a:pt x="118" y="618"/>
                  <a:pt x="118" y="618"/>
                </a:cubicBezTo>
                <a:cubicBezTo>
                  <a:pt x="250" y="545"/>
                  <a:pt x="250" y="545"/>
                  <a:pt x="250" y="545"/>
                </a:cubicBezTo>
                <a:cubicBezTo>
                  <a:pt x="265" y="545"/>
                  <a:pt x="294" y="545"/>
                  <a:pt x="309" y="545"/>
                </a:cubicBezTo>
                <a:cubicBezTo>
                  <a:pt x="486" y="545"/>
                  <a:pt x="618" y="427"/>
                  <a:pt x="618" y="265"/>
                </a:cubicBezTo>
                <a:cubicBezTo>
                  <a:pt x="618" y="118"/>
                  <a:pt x="486" y="0"/>
                  <a:pt x="309" y="0"/>
                </a:cubicBezTo>
                <a:close/>
                <a:moveTo>
                  <a:pt x="309" y="501"/>
                </a:moveTo>
                <a:lnTo>
                  <a:pt x="309" y="501"/>
                </a:lnTo>
                <a:cubicBezTo>
                  <a:pt x="280" y="501"/>
                  <a:pt x="265" y="501"/>
                  <a:pt x="235" y="501"/>
                </a:cubicBezTo>
                <a:cubicBezTo>
                  <a:pt x="147" y="560"/>
                  <a:pt x="147" y="560"/>
                  <a:pt x="147" y="560"/>
                </a:cubicBezTo>
                <a:cubicBezTo>
                  <a:pt x="147" y="457"/>
                  <a:pt x="147" y="457"/>
                  <a:pt x="147" y="457"/>
                </a:cubicBezTo>
                <a:cubicBezTo>
                  <a:pt x="73" y="427"/>
                  <a:pt x="29" y="354"/>
                  <a:pt x="29" y="265"/>
                </a:cubicBezTo>
                <a:cubicBezTo>
                  <a:pt x="29" y="133"/>
                  <a:pt x="162" y="30"/>
                  <a:pt x="309" y="30"/>
                </a:cubicBezTo>
                <a:cubicBezTo>
                  <a:pt x="456" y="30"/>
                  <a:pt x="589" y="133"/>
                  <a:pt x="589" y="265"/>
                </a:cubicBezTo>
                <a:cubicBezTo>
                  <a:pt x="589" y="398"/>
                  <a:pt x="456" y="501"/>
                  <a:pt x="309" y="50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2000" dirty="0">
                <a:latin typeface="微软雅黑" panose="020B0503020204020204" pitchFamily="34" charset="-122"/>
                <a:ea typeface="微软雅黑" panose="020B0503020204020204" pitchFamily="34" charset="-122"/>
              </a:rPr>
              <a:t>为什么要把宣誓制</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度在宪法里面作出</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规定？</a:t>
            </a:r>
          </a:p>
        </p:txBody>
      </p:sp>
      <p:sp>
        <p:nvSpPr>
          <p:cNvPr id="11" name="矩形 10"/>
          <p:cNvSpPr/>
          <p:nvPr/>
        </p:nvSpPr>
        <p:spPr>
          <a:xfrm>
            <a:off x="251520" y="2351516"/>
            <a:ext cx="8568952" cy="1569660"/>
          </a:xfrm>
          <a:prstGeom prst="rect">
            <a:avLst/>
          </a:prstGeom>
        </p:spPr>
        <p:txBody>
          <a:bodyPr wrap="square">
            <a:spAutoFit/>
          </a:bodyPr>
          <a:lstStyle/>
          <a:p>
            <a:pPr marL="285750" indent="-285750">
              <a:buClr>
                <a:srgbClr val="C00000"/>
              </a:buClr>
              <a:buFont typeface="Wingdings" panose="05000000000000000000" pitchFamily="2" charset="2"/>
              <a:buChar char="p"/>
            </a:pPr>
            <a:r>
              <a:rPr lang="zh-CN" altLang="en-US" sz="2400" b="1" dirty="0">
                <a:solidFill>
                  <a:srgbClr val="C00000"/>
                </a:solidFill>
                <a:latin typeface="仿宋" panose="02010609060101010101" pitchFamily="49" charset="-122"/>
                <a:ea typeface="仿宋" panose="02010609060101010101" pitchFamily="49" charset="-122"/>
              </a:rPr>
              <a:t>①有利于</a:t>
            </a:r>
            <a:r>
              <a:rPr lang="zh-CN" altLang="en-US" sz="2400" dirty="0">
                <a:latin typeface="仿宋" panose="02010609060101010101" pitchFamily="49" charset="-122"/>
                <a:ea typeface="仿宋" panose="02010609060101010101" pitchFamily="49" charset="-122"/>
              </a:rPr>
              <a:t>促使国家工作人员树立宪法意识、恪守宪法原则、弘扬宪法精神、履行宪法使命；</a:t>
            </a:r>
            <a:endParaRPr lang="en-US" altLang="zh-CN" sz="2400" b="1" dirty="0">
              <a:solidFill>
                <a:schemeClr val="accent2"/>
              </a:solidFill>
              <a:latin typeface="仿宋" panose="02010609060101010101" pitchFamily="49" charset="-122"/>
              <a:ea typeface="仿宋" panose="02010609060101010101" pitchFamily="49" charset="-122"/>
            </a:endParaRPr>
          </a:p>
          <a:p>
            <a:pPr marL="285750" indent="-285750">
              <a:buClr>
                <a:srgbClr val="C00000"/>
              </a:buClr>
              <a:buFont typeface="Wingdings" panose="05000000000000000000" pitchFamily="2" charset="2"/>
              <a:buChar char="p"/>
            </a:pPr>
            <a:r>
              <a:rPr lang="zh-CN" altLang="en-US" sz="2400" b="1" dirty="0">
                <a:solidFill>
                  <a:srgbClr val="C00000"/>
                </a:solidFill>
                <a:latin typeface="仿宋" panose="02010609060101010101" pitchFamily="49" charset="-122"/>
                <a:ea typeface="仿宋" panose="02010609060101010101" pitchFamily="49" charset="-122"/>
              </a:rPr>
              <a:t>②有利于</a:t>
            </a:r>
            <a:r>
              <a:rPr lang="zh-CN" altLang="en-US" sz="2400" dirty="0">
                <a:latin typeface="仿宋" panose="02010609060101010101" pitchFamily="49" charset="-122"/>
                <a:ea typeface="仿宋" panose="02010609060101010101" pitchFamily="49" charset="-122"/>
              </a:rPr>
              <a:t>彰显宪法权威，激励和教育国家工作人员忠于宪法、遵守宪法、维护宪法，加强宪法实施。</a:t>
            </a:r>
            <a:endParaRPr lang="en-US" altLang="zh-CN" sz="2400" b="1" dirty="0">
              <a:solidFill>
                <a:schemeClr val="accent2"/>
              </a:solidFill>
              <a:latin typeface="仿宋" panose="02010609060101010101" pitchFamily="49" charset="-122"/>
              <a:ea typeface="仿宋" panose="02010609060101010101" pitchFamily="49" charset="-122"/>
            </a:endParaRP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p:cNvSpPr txBox="1"/>
          <p:nvPr/>
        </p:nvSpPr>
        <p:spPr>
          <a:xfrm>
            <a:off x="395536" y="852073"/>
            <a:ext cx="5184576" cy="1477328"/>
          </a:xfrm>
          <a:prstGeom prst="rect">
            <a:avLst/>
          </a:prstGeom>
          <a:noFill/>
        </p:spPr>
        <p:txBody>
          <a:bodyPr wrap="square" rtlCol="0">
            <a:spAutoFit/>
          </a:bodyPr>
          <a:lstStyle/>
          <a:p>
            <a:pPr marL="285750" indent="-285750">
              <a:buClr>
                <a:srgbClr val="FF0000"/>
              </a:buClr>
              <a:buFont typeface="Wingdings" pitchFamily="2" charset="2"/>
              <a:buChar char="u"/>
            </a:pPr>
            <a:r>
              <a:rPr lang="zh-CN" altLang="en-US" dirty="0"/>
              <a:t>“我宣誓：忠于中华人民共和国宪法，维护宪法权威，履行法定职责，忠于祖国、忠于人民，恪尽职守、廉洁奉公，接受人民监督，为建设富强民主文明和谐</a:t>
            </a:r>
            <a:r>
              <a:rPr lang="zh-CN" altLang="en-US" dirty="0">
                <a:solidFill>
                  <a:srgbClr val="FF0000"/>
                </a:solidFill>
              </a:rPr>
              <a:t>美丽</a:t>
            </a:r>
            <a:r>
              <a:rPr lang="zh-CN" altLang="en-US" dirty="0"/>
              <a:t>的社会主义</a:t>
            </a:r>
            <a:r>
              <a:rPr lang="zh-CN" altLang="en-US" dirty="0">
                <a:solidFill>
                  <a:srgbClr val="FF0000"/>
                </a:solidFill>
              </a:rPr>
              <a:t>现代化强</a:t>
            </a:r>
            <a:r>
              <a:rPr lang="zh-CN" altLang="en-US" dirty="0"/>
              <a:t>国努力奋斗！”</a:t>
            </a: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47472" y="700784"/>
            <a:ext cx="8249056" cy="4339650"/>
          </a:xfrm>
          <a:prstGeom prst="rect">
            <a:avLst/>
          </a:prstGeom>
          <a:solidFill>
            <a:schemeClr val="bg1"/>
          </a:solidFill>
          <a:ln>
            <a:solidFill>
              <a:schemeClr val="bg1"/>
            </a:solidFill>
          </a:ln>
          <a:effectLst/>
        </p:spPr>
        <p:txBody>
          <a:bodyPr wrap="square">
            <a:spAutoFit/>
          </a:bodyPr>
          <a:lstStyle/>
          <a:p>
            <a:r>
              <a:rPr lang="zh-CN" altLang="zh-CN" sz="2800" dirty="0">
                <a:solidFill>
                  <a:srgbClr val="C00000"/>
                </a:solidFill>
                <a:latin typeface="华文中宋" panose="02010600040101010101" pitchFamily="2" charset="-122"/>
                <a:ea typeface="华文中宋" panose="02010600040101010101" pitchFamily="2" charset="-122"/>
              </a:rPr>
              <a:t>向宪法宣誓的含义</a:t>
            </a:r>
            <a:r>
              <a:rPr lang="zh-CN" altLang="en-US" sz="2800" dirty="0">
                <a:solidFill>
                  <a:srgbClr val="C00000"/>
                </a:solidFill>
                <a:latin typeface="华文中宋" panose="02010600040101010101" pitchFamily="2" charset="-122"/>
                <a:ea typeface="华文中宋" panose="02010600040101010101" pitchFamily="2" charset="-122"/>
              </a:rPr>
              <a:t>：</a:t>
            </a:r>
            <a:endParaRPr lang="en-US" altLang="zh-CN" sz="2800" dirty="0">
              <a:solidFill>
                <a:srgbClr val="C00000"/>
              </a:solidFill>
              <a:latin typeface="华文中宋" panose="02010600040101010101" pitchFamily="2" charset="-122"/>
              <a:ea typeface="华文中宋" panose="02010600040101010101" pitchFamily="2"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第一，</a:t>
            </a:r>
            <a:r>
              <a:rPr lang="zh-CN" altLang="zh-CN" sz="2800" dirty="0">
                <a:latin typeface="仿宋" panose="02010609060101010101" pitchFamily="49" charset="-122"/>
                <a:ea typeface="仿宋" panose="02010609060101010101" pitchFamily="49" charset="-122"/>
              </a:rPr>
              <a:t>向人民主权宣誓。我国宪法第二条规定：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中华人民共和国的一切权力属于人民。</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第二，</a:t>
            </a:r>
            <a:r>
              <a:rPr lang="zh-CN" altLang="zh-CN" sz="2800" dirty="0">
                <a:latin typeface="仿宋" panose="02010609060101010101" pitchFamily="49" charset="-122"/>
                <a:ea typeface="仿宋" panose="02010609060101010101" pitchFamily="49" charset="-122"/>
              </a:rPr>
              <a:t>向基本人权宣誓。</a:t>
            </a:r>
            <a:r>
              <a:rPr lang="en-US" altLang="zh-CN" sz="2800" dirty="0">
                <a:latin typeface="仿宋" panose="02010609060101010101" pitchFamily="49" charset="-122"/>
                <a:ea typeface="仿宋" panose="02010609060101010101" pitchFamily="49" charset="-122"/>
              </a:rPr>
              <a:t>2004</a:t>
            </a:r>
            <a:r>
              <a:rPr lang="zh-CN" altLang="zh-CN" sz="2800" dirty="0">
                <a:latin typeface="仿宋" panose="02010609060101010101" pitchFamily="49" charset="-122"/>
                <a:ea typeface="仿宋" panose="02010609060101010101" pitchFamily="49" charset="-122"/>
              </a:rPr>
              <a:t>年宪法修正案规定：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国家尊重和保障人权</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第三，</a:t>
            </a:r>
            <a:r>
              <a:rPr lang="zh-CN" altLang="zh-CN" sz="2800" dirty="0">
                <a:latin typeface="仿宋" panose="02010609060101010101" pitchFamily="49" charset="-122"/>
                <a:ea typeface="仿宋" panose="02010609060101010101" pitchFamily="49" charset="-122"/>
              </a:rPr>
              <a:t>向社会主义制度宣誓。</a:t>
            </a:r>
            <a:endParaRPr lang="en-US" altLang="zh-CN" sz="2800"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第四，</a:t>
            </a:r>
            <a:r>
              <a:rPr lang="zh-CN" altLang="zh-CN" sz="2800" dirty="0">
                <a:latin typeface="仿宋" panose="02010609060101010101" pitchFamily="49" charset="-122"/>
                <a:ea typeface="仿宋" panose="02010609060101010101" pitchFamily="49" charset="-122"/>
              </a:rPr>
              <a:t>向法治宣誓。</a:t>
            </a:r>
            <a:r>
              <a:rPr lang="en-US" altLang="zh-CN" sz="2800" dirty="0">
                <a:latin typeface="仿宋" panose="02010609060101010101" pitchFamily="49" charset="-122"/>
                <a:ea typeface="仿宋" panose="02010609060101010101" pitchFamily="49" charset="-122"/>
              </a:rPr>
              <a:t>1999</a:t>
            </a:r>
            <a:r>
              <a:rPr lang="zh-CN" altLang="zh-CN" sz="2800" dirty="0">
                <a:latin typeface="仿宋" panose="02010609060101010101" pitchFamily="49" charset="-122"/>
                <a:ea typeface="仿宋" panose="02010609060101010101" pitchFamily="49" charset="-122"/>
              </a:rPr>
              <a:t>年宪法修正案规定：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中华人民共和国实行依法治国，建设社会主义法治国家</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a:p>
            <a:endParaRPr lang="zh-CN" altLang="en-US" sz="24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447472" y="700784"/>
            <a:ext cx="8249056" cy="2677656"/>
          </a:xfrm>
          <a:prstGeom prst="rect">
            <a:avLst/>
          </a:prstGeom>
          <a:solidFill>
            <a:schemeClr val="bg1"/>
          </a:solid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第五，</a:t>
            </a:r>
            <a:r>
              <a:rPr lang="zh-CN" altLang="zh-CN" sz="2800" dirty="0">
                <a:latin typeface="仿宋" panose="02010609060101010101" pitchFamily="49" charset="-122"/>
                <a:ea typeface="仿宋" panose="02010609060101010101" pitchFamily="49" charset="-122"/>
              </a:rPr>
              <a:t>权力制约和监督。我国宪法第三条第一款规定：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中华人民共和国的国家机构实行民主集中制的原则。</a:t>
            </a:r>
            <a:r>
              <a:rPr lang="en-US" altLang="zh-CN" sz="2800" dirty="0">
                <a:latin typeface="仿宋" panose="02010609060101010101" pitchFamily="49" charset="-122"/>
                <a:ea typeface="仿宋" panose="02010609060101010101" pitchFamily="49" charset="-122"/>
              </a:rPr>
              <a:t>”</a:t>
            </a:r>
          </a:p>
          <a:p>
            <a:r>
              <a:rPr lang="en-US" altLang="zh-CN" sz="2800" dirty="0">
                <a:latin typeface="仿宋" panose="02010609060101010101" pitchFamily="49" charset="-122"/>
                <a:ea typeface="仿宋" panose="02010609060101010101" pitchFamily="49" charset="-122"/>
              </a:rPr>
              <a:t>   </a:t>
            </a:r>
            <a:r>
              <a:rPr lang="zh-CN" altLang="zh-CN" sz="2800" dirty="0">
                <a:solidFill>
                  <a:srgbClr val="C00000"/>
                </a:solidFill>
                <a:latin typeface="仿宋" panose="02010609060101010101" pitchFamily="49" charset="-122"/>
                <a:ea typeface="仿宋" panose="02010609060101010101" pitchFamily="49" charset="-122"/>
              </a:rPr>
              <a:t>第六，</a:t>
            </a:r>
            <a:r>
              <a:rPr lang="zh-CN" altLang="zh-CN" sz="2800" dirty="0">
                <a:latin typeface="仿宋" panose="02010609060101010101" pitchFamily="49" charset="-122"/>
                <a:ea typeface="仿宋" panose="02010609060101010101" pitchFamily="49" charset="-122"/>
              </a:rPr>
              <a:t>向中国共产党一党领导宣誓。向宪法宣誓，就是向中国共产党一党领导宣誓。这是中国特色的政党制度。</a:t>
            </a: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467544" y="843558"/>
            <a:ext cx="8424936"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4</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、明确中国共产党领导是中国特色社会主义的最本质特征</a:t>
            </a:r>
          </a:p>
        </p:txBody>
      </p:sp>
      <p:cxnSp>
        <p:nvCxnSpPr>
          <p:cNvPr id="4" name="直接连接符 3"/>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107504" y="2258631"/>
            <a:ext cx="3600400" cy="854803"/>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“社会主义制度是中华人民共和国的根本制度。”后</a:t>
            </a:r>
          </a:p>
        </p:txBody>
      </p:sp>
      <p:sp>
        <p:nvSpPr>
          <p:cNvPr id="7" name="圆角矩形 6"/>
          <p:cNvSpPr/>
          <p:nvPr/>
        </p:nvSpPr>
        <p:spPr>
          <a:xfrm>
            <a:off x="5220072" y="2373452"/>
            <a:ext cx="3672408" cy="853200"/>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“中国共产党领导是中国特色社会主义最本质的特征。”</a:t>
            </a:r>
          </a:p>
        </p:txBody>
      </p:sp>
      <p:sp>
        <p:nvSpPr>
          <p:cNvPr id="8" name="KSO_Shape"/>
          <p:cNvSpPr/>
          <p:nvPr/>
        </p:nvSpPr>
        <p:spPr>
          <a:xfrm>
            <a:off x="3923928" y="213970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zh-CN" dirty="0"/>
              <a:t>增写</a:t>
            </a:r>
            <a:endParaRPr lang="zh-CN" altLang="en-US"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2667848" y="1635646"/>
            <a:ext cx="3877986"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宪法第一条第二款修改部分</a:t>
            </a:r>
          </a:p>
        </p:txBody>
      </p:sp>
      <p:sp>
        <p:nvSpPr>
          <p:cNvPr id="10" name="矩形 9"/>
          <p:cNvSpPr/>
          <p:nvPr/>
        </p:nvSpPr>
        <p:spPr>
          <a:xfrm>
            <a:off x="322365" y="3263294"/>
            <a:ext cx="8568952" cy="1569660"/>
          </a:xfrm>
          <a:prstGeom prst="rect">
            <a:avLst/>
          </a:prstGeom>
        </p:spPr>
        <p:txBody>
          <a:bodyPr wrap="square">
            <a:spAutoFit/>
          </a:bodyPr>
          <a:lstStyle/>
          <a:p>
            <a:r>
              <a:rPr lang="zh-CN" altLang="en-US" sz="2400" dirty="0">
                <a:latin typeface="仿宋" panose="02010609060101010101" pitchFamily="49" charset="-122"/>
                <a:ea typeface="仿宋" panose="02010609060101010101" pitchFamily="49" charset="-122"/>
                <a:sym typeface="Impact" panose="020B0806030902050204" pitchFamily="34" charset="0"/>
              </a:rPr>
              <a:t>   明确了中国共产党的执政党地位，是国家最高政治领导力量，是中国特色社会主义的最大优势，</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有利于</a:t>
            </a:r>
            <a:r>
              <a:rPr lang="zh-CN" altLang="en-US" sz="2400" dirty="0">
                <a:latin typeface="仿宋" panose="02010609060101010101" pitchFamily="49" charset="-122"/>
                <a:ea typeface="仿宋" panose="02010609060101010101" pitchFamily="49" charset="-122"/>
                <a:sym typeface="Impact" panose="020B0806030902050204" pitchFamily="34" charset="0"/>
              </a:rPr>
              <a:t>在各族人民中强化党的领导意识，</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有利于</a:t>
            </a:r>
            <a:r>
              <a:rPr lang="zh-CN" altLang="en-US" sz="2400" dirty="0">
                <a:latin typeface="仿宋" panose="02010609060101010101" pitchFamily="49" charset="-122"/>
                <a:ea typeface="仿宋" panose="02010609060101010101" pitchFamily="49" charset="-122"/>
                <a:sym typeface="Impact" panose="020B0806030902050204" pitchFamily="34" charset="0"/>
              </a:rPr>
              <a:t>推动党的政策落实落地，确保党和国家事业始终沿着正确方向前进。  </a:t>
            </a:r>
          </a:p>
        </p:txBody>
      </p:sp>
      <p:pic>
        <p:nvPicPr>
          <p:cNvPr id="11"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2" name="矩形 11"/>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3"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54611"/>
            <a:ext cx="9144000" cy="190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806508"/>
            <a:ext cx="8249056" cy="3785652"/>
          </a:xfrm>
          <a:prstGeom prst="rect">
            <a:avLst/>
          </a:prstGeom>
          <a:solidFill>
            <a:schemeClr val="bg1"/>
          </a:solidFill>
          <a:ln>
            <a:solidFill>
              <a:schemeClr val="bg1"/>
            </a:solidFill>
          </a:ln>
          <a:effectLst/>
        </p:spPr>
        <p:txBody>
          <a:bodyPr wrap="square">
            <a:spAutoFit/>
          </a:bodyPr>
          <a:lstStyle/>
          <a:p>
            <a:r>
              <a:rPr lang="en-US" altLang="zh-CN" dirty="0"/>
              <a:t>             </a:t>
            </a:r>
            <a:r>
              <a:rPr lang="zh-CN" altLang="zh-CN" sz="2400" dirty="0">
                <a:latin typeface="仿宋" panose="02010609060101010101" pitchFamily="49" charset="-122"/>
                <a:ea typeface="仿宋" panose="02010609060101010101" pitchFamily="49" charset="-122"/>
              </a:rPr>
              <a:t>序言规定中国共产党领导的含义，主要回答了中国共产党执政的合法性。</a:t>
            </a:r>
            <a:r>
              <a:rPr lang="zh-CN" altLang="zh-CN" sz="2400" dirty="0">
                <a:latin typeface="华文中宋" panose="02010600040101010101" pitchFamily="2" charset="-122"/>
                <a:ea typeface="华文中宋" panose="02010600040101010101" pitchFamily="2" charset="-122"/>
              </a:rPr>
              <a:t>本次在正文中增写</a:t>
            </a:r>
            <a:r>
              <a:rPr lang="en-US" altLang="zh-CN" sz="2400" dirty="0">
                <a:latin typeface="华文中宋" panose="02010600040101010101" pitchFamily="2" charset="-122"/>
                <a:ea typeface="华文中宋" panose="02010600040101010101" pitchFamily="2" charset="-122"/>
              </a:rPr>
              <a:t>“</a:t>
            </a:r>
            <a:r>
              <a:rPr lang="zh-CN" altLang="zh-CN" sz="2400" dirty="0">
                <a:latin typeface="华文中宋" panose="02010600040101010101" pitchFamily="2" charset="-122"/>
                <a:ea typeface="华文中宋" panose="02010600040101010101" pitchFamily="2" charset="-122"/>
              </a:rPr>
              <a:t>中国共产党领导是中国特色社会主义最本质的特征</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a:t>
            </a:r>
            <a:r>
              <a:rPr lang="zh-CN" altLang="zh-CN" sz="2400" dirty="0">
                <a:solidFill>
                  <a:srgbClr val="C00000"/>
                </a:solidFill>
                <a:latin typeface="华文中宋" panose="02010600040101010101" pitchFamily="2" charset="-122"/>
                <a:ea typeface="华文中宋" panose="02010600040101010101" pitchFamily="2" charset="-122"/>
              </a:rPr>
              <a:t>回答了中国共产党如何执政的问题。</a:t>
            </a:r>
          </a:p>
          <a:p>
            <a:r>
              <a:rPr lang="en-US" altLang="zh-CN" sz="2400" dirty="0">
                <a:latin typeface="仿宋" panose="02010609060101010101" pitchFamily="49" charset="-122"/>
                <a:ea typeface="仿宋" panose="02010609060101010101" pitchFamily="49" charset="-122"/>
              </a:rPr>
              <a:t>    </a:t>
            </a:r>
            <a:r>
              <a:rPr lang="zh-CN" altLang="zh-CN" sz="2400" dirty="0">
                <a:latin typeface="仿宋" panose="02010609060101010101" pitchFamily="49" charset="-122"/>
                <a:ea typeface="仿宋" panose="02010609060101010101" pitchFamily="49" charset="-122"/>
              </a:rPr>
              <a:t>从正文中可以解释出中国共产党领导。宪法第一条第一款规定</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中华人民共和国是工人阶级领导的、以工农联盟为基础的人民民主专政的社会主义国家。</a:t>
            </a:r>
            <a:r>
              <a:rPr lang="en-US" altLang="zh-CN" sz="2400" dirty="0">
                <a:latin typeface="仿宋" panose="02010609060101010101" pitchFamily="49" charset="-122"/>
                <a:ea typeface="仿宋" panose="02010609060101010101" pitchFamily="49" charset="-122"/>
              </a:rPr>
              <a:t>”</a:t>
            </a:r>
            <a:r>
              <a:rPr lang="zh-CN" altLang="zh-CN" sz="2400" dirty="0">
                <a:latin typeface="仿宋" panose="02010609060101010101" pitchFamily="49" charset="-122"/>
                <a:ea typeface="仿宋" panose="02010609060101010101" pitchFamily="49" charset="-122"/>
              </a:rPr>
              <a:t>原来我们通过解释，得出中国共产党领导，但它毕竟是隐性规定。</a:t>
            </a:r>
            <a:r>
              <a:rPr lang="zh-CN" altLang="zh-CN" sz="2400" dirty="0">
                <a:latin typeface="华文中宋" panose="02010600040101010101" pitchFamily="2" charset="-122"/>
                <a:ea typeface="华文中宋" panose="02010600040101010101" pitchFamily="2" charset="-122"/>
              </a:rPr>
              <a:t>本次修改，在正文里面明确规定了中国共产党领导，</a:t>
            </a:r>
            <a:r>
              <a:rPr lang="zh-CN" altLang="zh-CN" sz="2400" dirty="0">
                <a:solidFill>
                  <a:srgbClr val="C00000"/>
                </a:solidFill>
                <a:latin typeface="华文中宋" panose="02010600040101010101" pitchFamily="2" charset="-122"/>
                <a:ea typeface="华文中宋" panose="02010600040101010101" pitchFamily="2" charset="-122"/>
              </a:rPr>
              <a:t>把党的领导变成了显性规定。</a:t>
            </a: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806508"/>
            <a:ext cx="8249056" cy="3907790"/>
          </a:xfrm>
          <a:prstGeom prst="rect">
            <a:avLst/>
          </a:prstGeom>
          <a:solidFill>
            <a:schemeClr val="bg1"/>
          </a:solidFill>
          <a:ln>
            <a:solidFill>
              <a:schemeClr val="bg1"/>
            </a:solidFill>
          </a:ln>
          <a:effectLst/>
        </p:spPr>
        <p:txBody>
          <a:bodyPr wrap="square">
            <a:spAutoFit/>
          </a:bodyPr>
          <a:lstStyle/>
          <a:p>
            <a:r>
              <a:rPr lang="zh-CN" altLang="zh-CN" sz="2800" dirty="0">
                <a:solidFill>
                  <a:srgbClr val="C00000"/>
                </a:solidFill>
                <a:latin typeface="华文中宋" panose="02010600040101010101" pitchFamily="2" charset="-122"/>
                <a:ea typeface="华文中宋" panose="02010600040101010101" pitchFamily="2" charset="-122"/>
              </a:rPr>
              <a:t>宪法对中国共产党领导原来是怎么写的？</a:t>
            </a:r>
            <a:endParaRPr lang="en-US" altLang="zh-CN" sz="2800" dirty="0">
              <a:solidFill>
                <a:srgbClr val="C00000"/>
              </a:solidFill>
              <a:latin typeface="华文中宋" panose="02010600040101010101" pitchFamily="2" charset="-122"/>
              <a:ea typeface="华文中宋" panose="02010600040101010101" pitchFamily="2" charset="-122"/>
            </a:endParaRPr>
          </a:p>
          <a:p>
            <a:r>
              <a:rPr lang="en-US" altLang="zh-CN" sz="2800" dirty="0">
                <a:latin typeface="仿宋" panose="02010609060101010101" pitchFamily="49" charset="-122"/>
                <a:ea typeface="仿宋" panose="02010609060101010101" pitchFamily="49" charset="-122"/>
              </a:rPr>
              <a:t>    1949</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9</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29</a:t>
            </a:r>
            <a:r>
              <a:rPr lang="zh-CN" altLang="zh-CN" sz="2800" dirty="0">
                <a:latin typeface="仿宋" panose="02010609060101010101" pitchFamily="49" charset="-122"/>
                <a:ea typeface="仿宋" panose="02010609060101010101" pitchFamily="49" charset="-122"/>
              </a:rPr>
              <a:t>日</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中国人民政治协商会议第一届全体会议通过的《中国人民政治协商会议共同纲领》序言里面是</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以工人阶级为领导</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r>
              <a:rPr lang="zh-CN" altLang="zh-CN" sz="2800" b="1" dirty="0">
                <a:latin typeface="仿宋" panose="02010609060101010101" pitchFamily="49" charset="-122"/>
                <a:ea typeface="仿宋" panose="02010609060101010101" pitchFamily="49" charset="-122"/>
              </a:rPr>
              <a:t>没有出现</a:t>
            </a:r>
            <a:r>
              <a:rPr lang="en-US" altLang="zh-CN" sz="2800" b="1" dirty="0">
                <a:latin typeface="仿宋" panose="02010609060101010101" pitchFamily="49" charset="-122"/>
                <a:ea typeface="仿宋" panose="02010609060101010101" pitchFamily="49" charset="-122"/>
              </a:rPr>
              <a:t>“</a:t>
            </a:r>
            <a:r>
              <a:rPr lang="zh-CN" altLang="zh-CN" sz="2800" b="1" dirty="0">
                <a:latin typeface="仿宋" panose="02010609060101010101" pitchFamily="49" charset="-122"/>
                <a:ea typeface="仿宋" panose="02010609060101010101" pitchFamily="49" charset="-122"/>
              </a:rPr>
              <a:t>中国共产党领导</a:t>
            </a:r>
            <a:r>
              <a:rPr lang="en-US" altLang="zh-CN" sz="2800" b="1" dirty="0">
                <a:latin typeface="仿宋" panose="02010609060101010101" pitchFamily="49" charset="-122"/>
                <a:ea typeface="仿宋" panose="02010609060101010101" pitchFamily="49" charset="-122"/>
              </a:rPr>
              <a:t>”</a:t>
            </a:r>
            <a:r>
              <a:rPr lang="zh-CN" altLang="zh-CN" sz="2800" b="1" dirty="0">
                <a:latin typeface="仿宋" panose="02010609060101010101" pitchFamily="49" charset="-122"/>
                <a:ea typeface="仿宋" panose="02010609060101010101" pitchFamily="49" charset="-122"/>
              </a:rPr>
              <a:t>字眼。</a:t>
            </a:r>
            <a:endParaRPr lang="en-US" altLang="zh-CN" sz="2800" b="1" dirty="0">
              <a:latin typeface="仿宋" panose="02010609060101010101" pitchFamily="49" charset="-122"/>
              <a:ea typeface="仿宋" panose="02010609060101010101" pitchFamily="49" charset="-122"/>
            </a:endParaRPr>
          </a:p>
          <a:p>
            <a:r>
              <a:rPr lang="en-US" altLang="zh-CN" sz="2800" dirty="0">
                <a:latin typeface="仿宋" panose="02010609060101010101" pitchFamily="49" charset="-122"/>
                <a:ea typeface="仿宋" panose="02010609060101010101" pitchFamily="49" charset="-122"/>
              </a:rPr>
              <a:t>    1954</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9</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20</a:t>
            </a:r>
            <a:r>
              <a:rPr lang="zh-CN" altLang="zh-CN" sz="2800" dirty="0">
                <a:latin typeface="仿宋" panose="02010609060101010101" pitchFamily="49" charset="-122"/>
                <a:ea typeface="仿宋" panose="02010609060101010101" pitchFamily="49" charset="-122"/>
              </a:rPr>
              <a:t>日</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一届全国人大一次会议通过的《中华人民共和国宪法（</a:t>
            </a:r>
            <a:r>
              <a:rPr lang="en-US" altLang="zh-CN" sz="2800" dirty="0">
                <a:latin typeface="仿宋" panose="02010609060101010101" pitchFamily="49" charset="-122"/>
                <a:ea typeface="仿宋" panose="02010609060101010101" pitchFamily="49" charset="-122"/>
              </a:rPr>
              <a:t>1954</a:t>
            </a:r>
            <a:r>
              <a:rPr lang="zh-CN" altLang="zh-CN" sz="2800" dirty="0">
                <a:latin typeface="仿宋" panose="02010609060101010101" pitchFamily="49" charset="-122"/>
                <a:ea typeface="仿宋" panose="02010609060101010101" pitchFamily="49" charset="-122"/>
              </a:rPr>
              <a:t>年）》</a:t>
            </a:r>
            <a:r>
              <a:rPr lang="zh-CN" altLang="zh-CN" sz="2800" b="1" dirty="0">
                <a:latin typeface="仿宋" panose="02010609060101010101" pitchFamily="49" charset="-122"/>
                <a:ea typeface="仿宋" panose="02010609060101010101" pitchFamily="49" charset="-122"/>
              </a:rPr>
              <a:t>序言里面规定了中国共产党领导。</a:t>
            </a:r>
            <a:endParaRPr lang="en-US" altLang="zh-CN" sz="2800" b="1" dirty="0">
              <a:latin typeface="仿宋" panose="02010609060101010101" pitchFamily="49" charset="-122"/>
              <a:ea typeface="仿宋" panose="02010609060101010101" pitchFamily="49" charset="-122"/>
            </a:endParaRPr>
          </a:p>
          <a:p>
            <a:endParaRPr lang="zh-CN" altLang="zh-CN" sz="2400" dirty="0">
              <a:solidFill>
                <a:srgbClr val="C00000"/>
              </a:solidFill>
              <a:latin typeface="华文中宋" panose="02010600040101010101" pitchFamily="2" charset="-122"/>
              <a:ea typeface="华文中宋" panose="02010600040101010101" pitchFamily="2"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806508"/>
            <a:ext cx="8249056" cy="3539430"/>
          </a:xfrm>
          <a:prstGeom prst="rect">
            <a:avLst/>
          </a:prstGeom>
          <a:no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1975</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17</a:t>
            </a:r>
            <a:r>
              <a:rPr lang="zh-CN" altLang="zh-CN" sz="2800" dirty="0">
                <a:latin typeface="仿宋" panose="02010609060101010101" pitchFamily="49" charset="-122"/>
                <a:ea typeface="仿宋" panose="02010609060101010101" pitchFamily="49" charset="-122"/>
              </a:rPr>
              <a:t>日</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四届全国人大一次会议通过的《中华人民共和国宪法（</a:t>
            </a:r>
            <a:r>
              <a:rPr lang="en-US" altLang="zh-CN" sz="2800" dirty="0">
                <a:latin typeface="仿宋" panose="02010609060101010101" pitchFamily="49" charset="-122"/>
                <a:ea typeface="仿宋" panose="02010609060101010101" pitchFamily="49" charset="-122"/>
              </a:rPr>
              <a:t>1975</a:t>
            </a:r>
            <a:r>
              <a:rPr lang="zh-CN" altLang="zh-CN" sz="2800" dirty="0">
                <a:latin typeface="仿宋" panose="02010609060101010101" pitchFamily="49" charset="-122"/>
                <a:ea typeface="仿宋" panose="02010609060101010101" pitchFamily="49" charset="-122"/>
              </a:rPr>
              <a:t>年）》</a:t>
            </a:r>
            <a:r>
              <a:rPr lang="zh-CN" altLang="zh-CN" sz="2800" b="1" dirty="0">
                <a:latin typeface="华文中宋" panose="02010600040101010101" pitchFamily="2" charset="-122"/>
                <a:ea typeface="华文中宋" panose="02010600040101010101" pitchFamily="2" charset="-122"/>
              </a:rPr>
              <a:t>序言里</a:t>
            </a:r>
            <a:r>
              <a:rPr lang="zh-CN" altLang="zh-CN" sz="2800" dirty="0">
                <a:latin typeface="仿宋" panose="02010609060101010101" pitchFamily="49" charset="-122"/>
                <a:ea typeface="仿宋" panose="02010609060101010101" pitchFamily="49" charset="-122"/>
              </a:rPr>
              <a:t>面规定了中国共产党领导，在正文里面也规定了中国共产党领导，</a:t>
            </a:r>
            <a:r>
              <a:rPr lang="zh-CN" altLang="zh-CN" sz="2800" b="1" dirty="0">
                <a:latin typeface="华文中宋" panose="02010600040101010101" pitchFamily="2" charset="-122"/>
                <a:ea typeface="华文中宋" panose="02010600040101010101" pitchFamily="2" charset="-122"/>
              </a:rPr>
              <a:t>正文第二条</a:t>
            </a:r>
            <a:r>
              <a:rPr lang="zh-CN" altLang="zh-CN" sz="2800" dirty="0">
                <a:latin typeface="仿宋" panose="02010609060101010101" pitchFamily="49" charset="-122"/>
                <a:ea typeface="仿宋" panose="02010609060101010101" pitchFamily="49" charset="-122"/>
              </a:rPr>
              <a:t>规定中国共产党领导，</a:t>
            </a:r>
            <a:r>
              <a:rPr lang="zh-CN" altLang="zh-CN" sz="2800" b="1" dirty="0">
                <a:latin typeface="华文中宋" panose="02010600040101010101" pitchFamily="2" charset="-122"/>
                <a:ea typeface="华文中宋" panose="02010600040101010101" pitchFamily="2" charset="-122"/>
              </a:rPr>
              <a:t>第十五条</a:t>
            </a:r>
            <a:r>
              <a:rPr lang="zh-CN" altLang="zh-CN" sz="2800" dirty="0">
                <a:latin typeface="仿宋" panose="02010609060101010101" pitchFamily="49" charset="-122"/>
                <a:ea typeface="仿宋" panose="02010609060101010101" pitchFamily="49" charset="-122"/>
              </a:rPr>
              <a:t>规定中国共产党领导，</a:t>
            </a:r>
            <a:r>
              <a:rPr lang="zh-CN" altLang="zh-CN" sz="2800" b="1" dirty="0">
                <a:latin typeface="华文中宋" panose="02010600040101010101" pitchFamily="2" charset="-122"/>
                <a:ea typeface="华文中宋" panose="02010600040101010101" pitchFamily="2" charset="-122"/>
              </a:rPr>
              <a:t>第十六条</a:t>
            </a:r>
            <a:r>
              <a:rPr lang="zh-CN" altLang="zh-CN" sz="2800" dirty="0">
                <a:latin typeface="仿宋" panose="02010609060101010101" pitchFamily="49" charset="-122"/>
                <a:ea typeface="仿宋" panose="02010609060101010101" pitchFamily="49" charset="-122"/>
              </a:rPr>
              <a:t>规定中国共产党领导，</a:t>
            </a:r>
            <a:r>
              <a:rPr lang="zh-CN" altLang="zh-CN" sz="2800" b="1" dirty="0">
                <a:latin typeface="华文中宋" panose="02010600040101010101" pitchFamily="2" charset="-122"/>
                <a:ea typeface="华文中宋" panose="02010600040101010101" pitchFamily="2" charset="-122"/>
              </a:rPr>
              <a:t>第十七条</a:t>
            </a:r>
            <a:r>
              <a:rPr lang="zh-CN" altLang="zh-CN" sz="2800" dirty="0">
                <a:latin typeface="仿宋" panose="02010609060101010101" pitchFamily="49" charset="-122"/>
                <a:ea typeface="仿宋" panose="02010609060101010101" pitchFamily="49" charset="-122"/>
              </a:rPr>
              <a:t>规定中国共产党领导，</a:t>
            </a:r>
            <a:r>
              <a:rPr lang="zh-CN" altLang="zh-CN" sz="2800" b="1" dirty="0">
                <a:latin typeface="华文中宋" panose="02010600040101010101" pitchFamily="2" charset="-122"/>
                <a:ea typeface="华文中宋" panose="02010600040101010101" pitchFamily="2" charset="-122"/>
              </a:rPr>
              <a:t>尤其是第二十六条，</a:t>
            </a:r>
            <a:r>
              <a:rPr lang="zh-CN" altLang="zh-CN" sz="2800" dirty="0">
                <a:latin typeface="仿宋" panose="02010609060101010101" pitchFamily="49" charset="-122"/>
                <a:ea typeface="仿宋" panose="02010609060101010101" pitchFamily="49" charset="-122"/>
              </a:rPr>
              <a:t>在公民的基本权利和义务中规定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公民的基本权利和义务是，拥护中国共产党的领导</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endParaRPr lang="en-US" altLang="zh-CN" sz="2800" dirty="0">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806508"/>
            <a:ext cx="8249056" cy="2677656"/>
          </a:xfrm>
          <a:prstGeom prst="rect">
            <a:avLst/>
          </a:prstGeom>
          <a:no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1978</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3</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5</a:t>
            </a:r>
            <a:r>
              <a:rPr lang="zh-CN" altLang="zh-CN" sz="2800" dirty="0">
                <a:latin typeface="仿宋" panose="02010609060101010101" pitchFamily="49" charset="-122"/>
                <a:ea typeface="仿宋" panose="02010609060101010101" pitchFamily="49" charset="-122"/>
              </a:rPr>
              <a:t>日</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五届全国人大一次会议通过的《中华人民共和国宪法（</a:t>
            </a:r>
            <a:r>
              <a:rPr lang="en-US" altLang="zh-CN" sz="2800" dirty="0">
                <a:latin typeface="仿宋" panose="02010609060101010101" pitchFamily="49" charset="-122"/>
                <a:ea typeface="仿宋" panose="02010609060101010101" pitchFamily="49" charset="-122"/>
              </a:rPr>
              <a:t>1978</a:t>
            </a:r>
            <a:r>
              <a:rPr lang="zh-CN" altLang="zh-CN" sz="2800" dirty="0">
                <a:latin typeface="仿宋" panose="02010609060101010101" pitchFamily="49" charset="-122"/>
                <a:ea typeface="仿宋" panose="02010609060101010101" pitchFamily="49" charset="-122"/>
              </a:rPr>
              <a:t>年）》和《中华人民共和国宪法（</a:t>
            </a:r>
            <a:r>
              <a:rPr lang="en-US" altLang="zh-CN" sz="2800" dirty="0">
                <a:latin typeface="仿宋" panose="02010609060101010101" pitchFamily="49" charset="-122"/>
                <a:ea typeface="仿宋" panose="02010609060101010101" pitchFamily="49" charset="-122"/>
              </a:rPr>
              <a:t>1975</a:t>
            </a:r>
            <a:r>
              <a:rPr lang="zh-CN" altLang="zh-CN" sz="2800" dirty="0">
                <a:latin typeface="仿宋" panose="02010609060101010101" pitchFamily="49" charset="-122"/>
                <a:ea typeface="仿宋" panose="02010609060101010101" pitchFamily="49" charset="-122"/>
              </a:rPr>
              <a:t>年）》的规定模式是一样的，也是</a:t>
            </a:r>
            <a:r>
              <a:rPr lang="zh-CN" altLang="zh-CN" sz="2800" dirty="0">
                <a:solidFill>
                  <a:srgbClr val="C00000"/>
                </a:solidFill>
                <a:latin typeface="华文中宋" panose="02010600040101010101" pitchFamily="2" charset="-122"/>
                <a:ea typeface="华文中宋" panose="02010600040101010101" pitchFamily="2" charset="-122"/>
              </a:rPr>
              <a:t>序言里面规定</a:t>
            </a:r>
            <a:r>
              <a:rPr lang="zh-CN" altLang="zh-CN" sz="2800" dirty="0">
                <a:latin typeface="仿宋" panose="02010609060101010101" pitchFamily="49" charset="-122"/>
                <a:ea typeface="仿宋" panose="02010609060101010101" pitchFamily="49" charset="-122"/>
              </a:rPr>
              <a:t>中国共产党领导，</a:t>
            </a:r>
            <a:r>
              <a:rPr lang="zh-CN" altLang="zh-CN" sz="2800" dirty="0">
                <a:solidFill>
                  <a:srgbClr val="C00000"/>
                </a:solidFill>
                <a:latin typeface="华文中宋" panose="02010600040101010101" pitchFamily="2" charset="-122"/>
                <a:ea typeface="华文中宋" panose="02010600040101010101" pitchFamily="2" charset="-122"/>
              </a:rPr>
              <a:t>正文里面规定</a:t>
            </a:r>
            <a:r>
              <a:rPr lang="zh-CN" altLang="zh-CN" sz="2800" dirty="0">
                <a:latin typeface="仿宋" panose="02010609060101010101" pitchFamily="49" charset="-122"/>
                <a:ea typeface="仿宋" panose="02010609060101010101" pitchFamily="49" charset="-122"/>
              </a:rPr>
              <a:t>中国共产党领导，</a:t>
            </a:r>
            <a:r>
              <a:rPr lang="zh-CN" altLang="zh-CN" sz="2800" dirty="0">
                <a:solidFill>
                  <a:srgbClr val="C00000"/>
                </a:solidFill>
                <a:latin typeface="华文中宋" panose="02010600040101010101" pitchFamily="2" charset="-122"/>
                <a:ea typeface="华文中宋" panose="02010600040101010101" pitchFamily="2" charset="-122"/>
              </a:rPr>
              <a:t>在公民的基本权利和义务中规定</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公民必须拥护中国共产党的领导</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a:t>
            </a:r>
            <a:endParaRPr lang="zh-CN" altLang="zh-CN" sz="2800" dirty="0">
              <a:solidFill>
                <a:srgbClr val="C00000"/>
              </a:solidFill>
              <a:latin typeface="仿宋" panose="02010609060101010101" pitchFamily="49" charset="-122"/>
              <a:ea typeface="仿宋" panose="02010609060101010101" pitchFamily="49"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平行四边形 1"/>
          <p:cNvSpPr/>
          <p:nvPr/>
        </p:nvSpPr>
        <p:spPr>
          <a:xfrm>
            <a:off x="4058641" y="1621516"/>
            <a:ext cx="2592288" cy="549367"/>
          </a:xfrm>
          <a:prstGeom prst="parallelogram">
            <a:avLst/>
          </a:prstGeom>
          <a:noFill/>
          <a:ln w="1905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27" name="TextBox 26"/>
          <p:cNvSpPr txBox="1"/>
          <p:nvPr/>
        </p:nvSpPr>
        <p:spPr>
          <a:xfrm>
            <a:off x="1351806" y="2075665"/>
            <a:ext cx="6750566" cy="584775"/>
          </a:xfrm>
          <a:prstGeom prst="rect">
            <a:avLst/>
          </a:prstGeom>
          <a:noFill/>
        </p:spPr>
        <p:txBody>
          <a:bodyPr wrap="none" rtlCol="0">
            <a:spAutoFit/>
          </a:bodyPr>
          <a:lstStyle/>
          <a:p>
            <a:r>
              <a:rPr lang="zh-CN" altLang="en-US" sz="3200" dirty="0">
                <a:solidFill>
                  <a:srgbClr val="C00000"/>
                </a:solidFill>
                <a:latin typeface="华文中宋" panose="02010600040101010101" pitchFamily="2" charset="-122"/>
                <a:ea typeface="华文中宋" panose="02010600040101010101" pitchFamily="2" charset="-122"/>
                <a:cs typeface="+mn-ea"/>
                <a:sym typeface="Impact" panose="020B0806030902050204" pitchFamily="34" charset="0"/>
              </a:rPr>
              <a:t>二、新中国宪法在形式上的历史演变</a:t>
            </a:r>
          </a:p>
        </p:txBody>
      </p:sp>
      <p:pic>
        <p:nvPicPr>
          <p:cNvPr id="5"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6" name="矩形 5"/>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7"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23528" y="806508"/>
            <a:ext cx="8249056" cy="3477875"/>
          </a:xfrm>
          <a:prstGeom prst="rect">
            <a:avLst/>
          </a:prstGeom>
          <a:solidFill>
            <a:schemeClr val="bg1"/>
          </a:solidFill>
          <a:ln>
            <a:solidFill>
              <a:schemeClr val="bg1"/>
            </a:solidFill>
          </a:ln>
          <a:effectLst/>
        </p:spPr>
        <p:txBody>
          <a:bodyPr wrap="square">
            <a:spAutoFit/>
          </a:bodyPr>
          <a:lstStyle/>
          <a:p>
            <a:r>
              <a:rPr lang="en-US" altLang="zh-CN" sz="2800" dirty="0">
                <a:latin typeface="仿宋" panose="02010609060101010101" pitchFamily="49" charset="-122"/>
                <a:ea typeface="仿宋" panose="02010609060101010101" pitchFamily="49" charset="-122"/>
              </a:rPr>
              <a:t>     1982</a:t>
            </a:r>
            <a:r>
              <a:rPr lang="zh-CN" altLang="zh-CN" sz="2800" dirty="0">
                <a:latin typeface="仿宋" panose="02010609060101010101" pitchFamily="49" charset="-122"/>
                <a:ea typeface="仿宋" panose="02010609060101010101" pitchFamily="49" charset="-122"/>
              </a:rPr>
              <a:t>年</a:t>
            </a:r>
            <a:r>
              <a:rPr lang="en-US" altLang="zh-CN" sz="2800" dirty="0">
                <a:latin typeface="仿宋" panose="02010609060101010101" pitchFamily="49" charset="-122"/>
                <a:ea typeface="仿宋" panose="02010609060101010101" pitchFamily="49" charset="-122"/>
              </a:rPr>
              <a:t>12</a:t>
            </a:r>
            <a:r>
              <a:rPr lang="zh-CN" altLang="zh-CN" sz="2800" dirty="0">
                <a:latin typeface="仿宋" panose="02010609060101010101" pitchFamily="49" charset="-122"/>
                <a:ea typeface="仿宋" panose="02010609060101010101" pitchFamily="49" charset="-122"/>
              </a:rPr>
              <a:t>月</a:t>
            </a:r>
            <a:r>
              <a:rPr lang="en-US" altLang="zh-CN" sz="2800" dirty="0">
                <a:latin typeface="仿宋" panose="02010609060101010101" pitchFamily="49" charset="-122"/>
                <a:ea typeface="仿宋" panose="02010609060101010101" pitchFamily="49" charset="-122"/>
              </a:rPr>
              <a:t>4</a:t>
            </a:r>
            <a:r>
              <a:rPr lang="zh-CN" altLang="zh-CN" sz="2800" dirty="0">
                <a:latin typeface="仿宋" panose="02010609060101010101" pitchFamily="49" charset="-122"/>
                <a:ea typeface="仿宋" panose="02010609060101010101" pitchFamily="49" charset="-122"/>
              </a:rPr>
              <a:t>日</a:t>
            </a:r>
            <a:r>
              <a:rPr lang="zh-CN" altLang="en-US"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五届全国人大五次会议通过的《中华人民共和国宪法（</a:t>
            </a:r>
            <a:r>
              <a:rPr lang="en-US" altLang="zh-CN" sz="2800" dirty="0">
                <a:latin typeface="仿宋" panose="02010609060101010101" pitchFamily="49" charset="-122"/>
                <a:ea typeface="仿宋" panose="02010609060101010101" pitchFamily="49" charset="-122"/>
              </a:rPr>
              <a:t>1982</a:t>
            </a:r>
            <a:r>
              <a:rPr lang="zh-CN" altLang="zh-CN" sz="2800" dirty="0">
                <a:latin typeface="仿宋" panose="02010609060101010101" pitchFamily="49" charset="-122"/>
                <a:ea typeface="仿宋" panose="02010609060101010101" pitchFamily="49" charset="-122"/>
              </a:rPr>
              <a:t>年）》，也就是现行宪法，</a:t>
            </a:r>
            <a:r>
              <a:rPr lang="zh-CN" altLang="zh-CN" sz="2800" dirty="0">
                <a:solidFill>
                  <a:srgbClr val="C00000"/>
                </a:solidFill>
                <a:latin typeface="仿宋" panose="02010609060101010101" pitchFamily="49" charset="-122"/>
                <a:ea typeface="仿宋" panose="02010609060101010101" pitchFamily="49" charset="-122"/>
              </a:rPr>
              <a:t>在序言里面规定了中国共产党领导，</a:t>
            </a:r>
            <a:r>
              <a:rPr lang="zh-CN" altLang="zh-CN" sz="2800" dirty="0">
                <a:latin typeface="华文中宋" panose="02010600040101010101" pitchFamily="2" charset="-122"/>
                <a:ea typeface="华文中宋" panose="02010600040101010101" pitchFamily="2" charset="-122"/>
              </a:rPr>
              <a:t>但是正文里面没有规定，在公民的基本权利和义务中也没有规定。</a:t>
            </a:r>
            <a:r>
              <a:rPr lang="zh-CN" altLang="zh-CN" sz="2800" dirty="0">
                <a:latin typeface="仿宋" panose="02010609060101010101" pitchFamily="49" charset="-122"/>
                <a:ea typeface="仿宋" panose="02010609060101010101" pitchFamily="49" charset="-122"/>
              </a:rPr>
              <a:t>在正文第五条第五款还作了另外规定，就是</a:t>
            </a:r>
            <a:r>
              <a:rPr lang="en-US" altLang="zh-CN" sz="2800" dirty="0">
                <a:latin typeface="仿宋" panose="02010609060101010101" pitchFamily="49" charset="-122"/>
                <a:ea typeface="仿宋" panose="02010609060101010101" pitchFamily="49" charset="-122"/>
              </a:rPr>
              <a:t>“</a:t>
            </a:r>
            <a:r>
              <a:rPr lang="zh-CN" altLang="zh-CN" sz="2800" dirty="0">
                <a:latin typeface="仿宋" panose="02010609060101010101" pitchFamily="49" charset="-122"/>
                <a:ea typeface="仿宋" panose="02010609060101010101" pitchFamily="49" charset="-122"/>
              </a:rPr>
              <a:t>任何组织或者个人都不得有超越宪法和法律的特权。</a:t>
            </a:r>
            <a:r>
              <a:rPr lang="en-US" altLang="zh-CN" sz="2800" dirty="0">
                <a:latin typeface="仿宋" panose="02010609060101010101" pitchFamily="49" charset="-122"/>
                <a:ea typeface="仿宋" panose="02010609060101010101" pitchFamily="49" charset="-122"/>
              </a:rPr>
              <a:t>”</a:t>
            </a:r>
            <a:r>
              <a:rPr lang="zh-CN" altLang="zh-CN" sz="2800" dirty="0">
                <a:latin typeface="华文中宋" panose="02010600040101010101" pitchFamily="2" charset="-122"/>
                <a:ea typeface="华文中宋" panose="02010600040101010101" pitchFamily="2" charset="-122"/>
              </a:rPr>
              <a:t>任何组织里面包括中国共产党。</a:t>
            </a:r>
          </a:p>
          <a:p>
            <a:endParaRPr lang="zh-CN" altLang="zh-CN" sz="2400" dirty="0">
              <a:solidFill>
                <a:srgbClr val="C00000"/>
              </a:solidFill>
              <a:latin typeface="华文中宋" panose="02010600040101010101" pitchFamily="2" charset="-122"/>
              <a:ea typeface="华文中宋" panose="02010600040101010101" pitchFamily="2" charset="-122"/>
            </a:endParaRPr>
          </a:p>
        </p:txBody>
      </p:sp>
      <p:pic>
        <p:nvPicPr>
          <p:cNvPr id="3"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5" name="矩形 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6"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43558"/>
            <a:ext cx="7128792"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5</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、充实精神文明建设内容</a:t>
            </a:r>
          </a:p>
        </p:txBody>
      </p:sp>
      <p:cxnSp>
        <p:nvCxnSpPr>
          <p:cNvPr id="4" name="直接连接符 3"/>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圆角矩形 5"/>
          <p:cNvSpPr/>
          <p:nvPr/>
        </p:nvSpPr>
        <p:spPr>
          <a:xfrm>
            <a:off x="323528" y="2499869"/>
            <a:ext cx="3528728" cy="1584047"/>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国家提倡爱祖国、爱人民、爱劳动、爱科学、爱社会主义的公德</a:t>
            </a:r>
          </a:p>
        </p:txBody>
      </p:sp>
      <p:sp>
        <p:nvSpPr>
          <p:cNvPr id="7" name="圆角矩形 6"/>
          <p:cNvSpPr/>
          <p:nvPr/>
        </p:nvSpPr>
        <p:spPr>
          <a:xfrm>
            <a:off x="5292416" y="2499741"/>
            <a:ext cx="3600064" cy="1728185"/>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国家</a:t>
            </a:r>
            <a:r>
              <a:rPr lang="zh-CN" altLang="en-US" sz="2400" b="1"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倡导社会主义核心价值观</a:t>
            </a:r>
            <a:r>
              <a:rPr lang="zh-CN" altLang="en-US" sz="24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，提倡爱祖国、爱人民、爱劳动、爱科学、爱社会主义的公德</a:t>
            </a:r>
            <a:endParaRPr lang="zh-CN" altLang="en-US" sz="2400" b="1"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8" name="KSO_Shape"/>
          <p:cNvSpPr/>
          <p:nvPr/>
        </p:nvSpPr>
        <p:spPr>
          <a:xfrm>
            <a:off x="3996272" y="2643758"/>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t>修改为</a:t>
            </a:r>
            <a:endParaRPr lang="zh-CN" altLang="en-US"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2194719" y="1707654"/>
            <a:ext cx="4801315"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宪法第二十四条第二款中修改部分</a:t>
            </a:r>
          </a:p>
        </p:txBody>
      </p:sp>
      <p:pic>
        <p:nvPicPr>
          <p:cNvPr id="10"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 name="MH_Text_1"/>
          <p:cNvSpPr>
            <a:spLocks noChangeArrowheads="1"/>
          </p:cNvSpPr>
          <p:nvPr>
            <p:custDataLst>
              <p:tags r:id="rId1"/>
            </p:custDataLst>
          </p:nvPr>
        </p:nvSpPr>
        <p:spPr bwMode="auto">
          <a:xfrm>
            <a:off x="5566016" y="1395562"/>
            <a:ext cx="3254456" cy="533400"/>
          </a:xfrm>
          <a:prstGeom prst="rect">
            <a:avLst/>
          </a:prstGeom>
          <a:noFill/>
          <a:ln w="9525">
            <a:noFill/>
            <a:miter lim="800000"/>
          </a:ln>
        </p:spPr>
        <p:txBody>
          <a:bodyPr anchor="ctr"/>
          <a:lstStyle/>
          <a:p>
            <a:r>
              <a:rPr lang="zh-CN" altLang="en-US" sz="2400" dirty="0">
                <a:latin typeface="仿宋" panose="02010609060101010101" pitchFamily="49" charset="-122"/>
                <a:ea typeface="仿宋" panose="02010609060101010101" pitchFamily="49" charset="-122"/>
              </a:rPr>
              <a:t>国家层面的价值目标</a:t>
            </a:r>
            <a:endParaRPr lang="en-US" altLang="zh-CN" sz="2400" dirty="0">
              <a:latin typeface="仿宋" panose="02010609060101010101" pitchFamily="49" charset="-122"/>
              <a:ea typeface="仿宋" panose="02010609060101010101" pitchFamily="49" charset="-122"/>
            </a:endParaRPr>
          </a:p>
        </p:txBody>
      </p:sp>
      <p:sp>
        <p:nvSpPr>
          <p:cNvPr id="44" name="MH_Text_2"/>
          <p:cNvSpPr>
            <a:spLocks noChangeArrowheads="1"/>
          </p:cNvSpPr>
          <p:nvPr>
            <p:custDataLst>
              <p:tags r:id="rId2"/>
            </p:custDataLst>
          </p:nvPr>
        </p:nvSpPr>
        <p:spPr bwMode="auto">
          <a:xfrm>
            <a:off x="5566016" y="2223046"/>
            <a:ext cx="3182448" cy="532210"/>
          </a:xfrm>
          <a:prstGeom prst="rect">
            <a:avLst/>
          </a:prstGeom>
          <a:noFill/>
          <a:ln w="9525">
            <a:noFill/>
            <a:miter lim="800000"/>
          </a:ln>
        </p:spPr>
        <p:txBody>
          <a:bodyPr anchor="ctr"/>
          <a:lstStyle/>
          <a:p>
            <a:r>
              <a:rPr lang="zh-CN" altLang="en-US" sz="2400" dirty="0">
                <a:latin typeface="仿宋" panose="02010609060101010101" pitchFamily="49" charset="-122"/>
                <a:ea typeface="仿宋" panose="02010609060101010101" pitchFamily="49" charset="-122"/>
              </a:rPr>
              <a:t>社会层面的价值取向</a:t>
            </a:r>
            <a:endParaRPr lang="en-US" altLang="zh-CN" sz="2400" dirty="0">
              <a:latin typeface="仿宋" panose="02010609060101010101" pitchFamily="49" charset="-122"/>
              <a:ea typeface="仿宋" panose="02010609060101010101" pitchFamily="49" charset="-122"/>
            </a:endParaRPr>
          </a:p>
        </p:txBody>
      </p:sp>
      <p:sp>
        <p:nvSpPr>
          <p:cNvPr id="45" name="MH_Text_3"/>
          <p:cNvSpPr>
            <a:spLocks noChangeArrowheads="1"/>
          </p:cNvSpPr>
          <p:nvPr>
            <p:custDataLst>
              <p:tags r:id="rId3"/>
            </p:custDataLst>
          </p:nvPr>
        </p:nvSpPr>
        <p:spPr bwMode="auto">
          <a:xfrm>
            <a:off x="5566016" y="3050531"/>
            <a:ext cx="3542488" cy="532209"/>
          </a:xfrm>
          <a:prstGeom prst="rect">
            <a:avLst/>
          </a:prstGeom>
          <a:noFill/>
          <a:ln w="9525">
            <a:noFill/>
            <a:miter lim="800000"/>
          </a:ln>
        </p:spPr>
        <p:txBody>
          <a:bodyPr anchor="ctr"/>
          <a:lstStyle/>
          <a:p>
            <a:r>
              <a:rPr lang="zh-CN" altLang="en-US" sz="2400" dirty="0">
                <a:latin typeface="仿宋" panose="02010609060101010101" pitchFamily="49" charset="-122"/>
                <a:ea typeface="仿宋" panose="02010609060101010101" pitchFamily="49" charset="-122"/>
              </a:rPr>
              <a:t>公民个人层面的价值准则</a:t>
            </a:r>
            <a:endParaRPr lang="en-US" altLang="zh-CN" sz="2400" dirty="0">
              <a:latin typeface="仿宋" panose="02010609060101010101" pitchFamily="49" charset="-122"/>
              <a:ea typeface="仿宋" panose="02010609060101010101" pitchFamily="49" charset="-122"/>
            </a:endParaRPr>
          </a:p>
        </p:txBody>
      </p:sp>
      <p:sp>
        <p:nvSpPr>
          <p:cNvPr id="46" name="MH_SubTitle_1"/>
          <p:cNvSpPr/>
          <p:nvPr>
            <p:custDataLst>
              <p:tags r:id="rId4"/>
            </p:custDataLst>
          </p:nvPr>
        </p:nvSpPr>
        <p:spPr>
          <a:xfrm>
            <a:off x="899592" y="1470571"/>
            <a:ext cx="4594416" cy="383381"/>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400" dirty="0">
                <a:solidFill>
                  <a:srgbClr val="FFFFFF"/>
                </a:solidFill>
                <a:effectLst>
                  <a:outerShdw blurRad="38100" dist="38100" dir="2700000" algn="tl">
                    <a:srgbClr val="000000">
                      <a:alpha val="43137"/>
                    </a:srgbClr>
                  </a:outerShdw>
                </a:effectLst>
                <a:latin typeface="+mn-ea"/>
              </a:rPr>
              <a:t>富强、民主、文明、和谐</a:t>
            </a:r>
          </a:p>
        </p:txBody>
      </p:sp>
      <p:sp>
        <p:nvSpPr>
          <p:cNvPr id="47" name="MH_SubTitle_2"/>
          <p:cNvSpPr/>
          <p:nvPr>
            <p:custDataLst>
              <p:tags r:id="rId5"/>
            </p:custDataLst>
          </p:nvPr>
        </p:nvSpPr>
        <p:spPr>
          <a:xfrm>
            <a:off x="786663" y="2309513"/>
            <a:ext cx="4738432" cy="383381"/>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rgbClr val="C00000"/>
          </a:solidFill>
          <a:ln w="9525">
            <a:noFill/>
            <a:miter lim="800000"/>
          </a:ln>
        </p:spPr>
        <p:txBody>
          <a:bodyPr anchor="ctr"/>
          <a:lstStyle/>
          <a:p>
            <a:r>
              <a:rPr lang="zh-CN" altLang="en-US" sz="2400" dirty="0">
                <a:solidFill>
                  <a:srgbClr val="FFFFFF"/>
                </a:solidFill>
                <a:effectLst>
                  <a:outerShdw blurRad="38100" dist="38100" dir="2700000" algn="tl">
                    <a:srgbClr val="000000">
                      <a:alpha val="43137"/>
                    </a:srgbClr>
                  </a:outerShdw>
                </a:effectLst>
                <a:latin typeface="+mn-ea"/>
              </a:rPr>
              <a:t>自由、平等、公正、法治</a:t>
            </a:r>
          </a:p>
        </p:txBody>
      </p:sp>
      <p:sp>
        <p:nvSpPr>
          <p:cNvPr id="48" name="MH_SubTitle_3"/>
          <p:cNvSpPr/>
          <p:nvPr>
            <p:custDataLst>
              <p:tags r:id="rId6"/>
            </p:custDataLst>
          </p:nvPr>
        </p:nvSpPr>
        <p:spPr>
          <a:xfrm>
            <a:off x="755576" y="3124350"/>
            <a:ext cx="4738432" cy="383381"/>
          </a:xfrm>
          <a:custGeom>
            <a:avLst/>
            <a:gdLst>
              <a:gd name="connsiteX0" fmla="*/ 0 w 2286028"/>
              <a:gd name="connsiteY0" fmla="*/ 0 h 449944"/>
              <a:gd name="connsiteX1" fmla="*/ 2061028 w 2286028"/>
              <a:gd name="connsiteY1" fmla="*/ 0 h 449944"/>
              <a:gd name="connsiteX2" fmla="*/ 2286028 w 2286028"/>
              <a:gd name="connsiteY2" fmla="*/ 224972 h 449944"/>
              <a:gd name="connsiteX3" fmla="*/ 2061028 w 2286028"/>
              <a:gd name="connsiteY3" fmla="*/ 449944 h 449944"/>
              <a:gd name="connsiteX4" fmla="*/ 2061018 w 2286028"/>
              <a:gd name="connsiteY4" fmla="*/ 449943 h 449944"/>
              <a:gd name="connsiteX5" fmla="*/ 0 w 2286028"/>
              <a:gd name="connsiteY5" fmla="*/ 449943 h 44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028" h="449944">
                <a:moveTo>
                  <a:pt x="0" y="0"/>
                </a:moveTo>
                <a:lnTo>
                  <a:pt x="2061028" y="0"/>
                </a:lnTo>
                <a:cubicBezTo>
                  <a:pt x="2185292" y="0"/>
                  <a:pt x="2286028" y="100723"/>
                  <a:pt x="2286028" y="224972"/>
                </a:cubicBezTo>
                <a:cubicBezTo>
                  <a:pt x="2286028" y="349221"/>
                  <a:pt x="2185292" y="449944"/>
                  <a:pt x="2061028" y="449944"/>
                </a:cubicBezTo>
                <a:lnTo>
                  <a:pt x="2061018" y="449943"/>
                </a:lnTo>
                <a:lnTo>
                  <a:pt x="0" y="4499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sz="2400" dirty="0">
                <a:solidFill>
                  <a:srgbClr val="FFFFFF"/>
                </a:solidFill>
                <a:effectLst>
                  <a:outerShdw blurRad="38100" dist="38100" dir="2700000" algn="tl">
                    <a:srgbClr val="000000">
                      <a:alpha val="43137"/>
                    </a:srgbClr>
                  </a:outerShdw>
                </a:effectLst>
                <a:latin typeface="+mn-ea"/>
              </a:rPr>
              <a:t>爱国、敬业、诚信、友善</a:t>
            </a:r>
          </a:p>
        </p:txBody>
      </p:sp>
      <p:sp>
        <p:nvSpPr>
          <p:cNvPr id="52" name="MH_Other_1"/>
          <p:cNvSpPr/>
          <p:nvPr>
            <p:custDataLst>
              <p:tags r:id="rId7"/>
            </p:custDataLst>
          </p:nvPr>
        </p:nvSpPr>
        <p:spPr>
          <a:xfrm>
            <a:off x="4989952" y="1500337"/>
            <a:ext cx="431800" cy="32385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3600">
              <a:solidFill>
                <a:schemeClr val="accent1"/>
              </a:solidFill>
            </a:endParaRPr>
          </a:p>
        </p:txBody>
      </p:sp>
      <p:sp>
        <p:nvSpPr>
          <p:cNvPr id="53" name="MH_Other_2"/>
          <p:cNvSpPr/>
          <p:nvPr>
            <p:custDataLst>
              <p:tags r:id="rId8"/>
            </p:custDataLst>
          </p:nvPr>
        </p:nvSpPr>
        <p:spPr>
          <a:xfrm>
            <a:off x="4989952" y="2327821"/>
            <a:ext cx="431800" cy="32385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3600">
              <a:solidFill>
                <a:schemeClr val="accent1"/>
              </a:solidFill>
            </a:endParaRPr>
          </a:p>
        </p:txBody>
      </p:sp>
      <p:sp>
        <p:nvSpPr>
          <p:cNvPr id="54" name="MH_Other_3"/>
          <p:cNvSpPr/>
          <p:nvPr>
            <p:custDataLst>
              <p:tags r:id="rId9"/>
            </p:custDataLst>
          </p:nvPr>
        </p:nvSpPr>
        <p:spPr>
          <a:xfrm>
            <a:off x="4989952" y="3154115"/>
            <a:ext cx="431800" cy="323850"/>
          </a:xfrm>
          <a:custGeom>
            <a:avLst/>
            <a:gdLst>
              <a:gd name="connsiteX0" fmla="*/ 162177 w 379914"/>
              <a:gd name="connsiteY0" fmla="*/ 97631 h 379866"/>
              <a:gd name="connsiteX1" fmla="*/ 219804 w 379914"/>
              <a:gd name="connsiteY1" fmla="*/ 189932 h 379866"/>
              <a:gd name="connsiteX2" fmla="*/ 162177 w 379914"/>
              <a:gd name="connsiteY2" fmla="*/ 282233 h 379866"/>
              <a:gd name="connsiteX3" fmla="*/ 198210 w 379914"/>
              <a:gd name="connsiteY3" fmla="*/ 282233 h 379866"/>
              <a:gd name="connsiteX4" fmla="*/ 255837 w 379914"/>
              <a:gd name="connsiteY4" fmla="*/ 189932 h 379866"/>
              <a:gd name="connsiteX5" fmla="*/ 198210 w 379914"/>
              <a:gd name="connsiteY5" fmla="*/ 97631 h 379866"/>
              <a:gd name="connsiteX6" fmla="*/ 189957 w 379914"/>
              <a:gd name="connsiteY6" fmla="*/ 0 h 379866"/>
              <a:gd name="connsiteX7" fmla="*/ 379914 w 379914"/>
              <a:gd name="connsiteY7" fmla="*/ 189933 h 379866"/>
              <a:gd name="connsiteX8" fmla="*/ 189957 w 379914"/>
              <a:gd name="connsiteY8" fmla="*/ 379866 h 379866"/>
              <a:gd name="connsiteX9" fmla="*/ 0 w 379914"/>
              <a:gd name="connsiteY9" fmla="*/ 189933 h 379866"/>
              <a:gd name="connsiteX10" fmla="*/ 189957 w 379914"/>
              <a:gd name="connsiteY10" fmla="*/ 0 h 37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914" h="379866">
                <a:moveTo>
                  <a:pt x="162177" y="97631"/>
                </a:moveTo>
                <a:lnTo>
                  <a:pt x="219804" y="189932"/>
                </a:lnTo>
                <a:lnTo>
                  <a:pt x="162177" y="282233"/>
                </a:lnTo>
                <a:lnTo>
                  <a:pt x="198210" y="282233"/>
                </a:lnTo>
                <a:lnTo>
                  <a:pt x="255837" y="189932"/>
                </a:lnTo>
                <a:lnTo>
                  <a:pt x="198210" y="97631"/>
                </a:lnTo>
                <a:close/>
                <a:moveTo>
                  <a:pt x="189957" y="0"/>
                </a:moveTo>
                <a:cubicBezTo>
                  <a:pt x="294867" y="0"/>
                  <a:pt x="379914" y="85036"/>
                  <a:pt x="379914" y="189933"/>
                </a:cubicBezTo>
                <a:cubicBezTo>
                  <a:pt x="379914" y="294830"/>
                  <a:pt x="294867" y="379866"/>
                  <a:pt x="189957" y="379866"/>
                </a:cubicBezTo>
                <a:cubicBezTo>
                  <a:pt x="85047" y="379866"/>
                  <a:pt x="0" y="294830"/>
                  <a:pt x="0" y="189933"/>
                </a:cubicBezTo>
                <a:cubicBezTo>
                  <a:pt x="0" y="85036"/>
                  <a:pt x="85047" y="0"/>
                  <a:pt x="189957"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zh-CN" altLang="en-US" sz="3600">
              <a:solidFill>
                <a:schemeClr val="accent1"/>
              </a:solidFill>
            </a:endParaRPr>
          </a:p>
        </p:txBody>
      </p:sp>
      <p:pic>
        <p:nvPicPr>
          <p:cNvPr id="14" name="Picture 21" descr="H:\SCUT_logo\scut_new_logo2 [转换].png"/>
          <p:cNvPicPr>
            <a:picLocks noChangeAspect="1" noChangeArrowheads="1"/>
          </p:cNvPicPr>
          <p:nvPr/>
        </p:nvPicPr>
        <p:blipFill>
          <a:blip r:embed="rId12" cstate="print"/>
          <a:srcRect/>
          <a:stretch>
            <a:fillRect/>
          </a:stretch>
        </p:blipFill>
        <p:spPr bwMode="auto">
          <a:xfrm>
            <a:off x="190550" y="188888"/>
            <a:ext cx="2322513" cy="431800"/>
          </a:xfrm>
          <a:prstGeom prst="rect">
            <a:avLst/>
          </a:prstGeom>
          <a:noFill/>
          <a:ln w="9525">
            <a:noFill/>
            <a:miter lim="800000"/>
            <a:headEnd/>
            <a:tailEnd/>
          </a:ln>
        </p:spPr>
      </p:pic>
      <p:sp>
        <p:nvSpPr>
          <p:cNvPr id="15" name="矩形 14"/>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6" name="Picture 2" descr="华工校景-03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矩形: 圆角 1"/>
          <p:cNvSpPr/>
          <p:nvPr/>
        </p:nvSpPr>
        <p:spPr>
          <a:xfrm>
            <a:off x="2339752" y="726898"/>
            <a:ext cx="3528392" cy="504056"/>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华文中宋" panose="02010600040101010101" pitchFamily="2" charset="-122"/>
                <a:ea typeface="华文中宋" panose="02010600040101010101" pitchFamily="2" charset="-122"/>
              </a:rPr>
              <a:t>社会主义核心价值观</a:t>
            </a: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6" name="组合 5"/>
          <p:cNvGrpSpPr/>
          <p:nvPr/>
        </p:nvGrpSpPr>
        <p:grpSpPr>
          <a:xfrm>
            <a:off x="439473" y="1732025"/>
            <a:ext cx="698924" cy="698922"/>
            <a:chOff x="6340013" y="1491630"/>
            <a:chExt cx="468000" cy="468000"/>
          </a:xfrm>
        </p:grpSpPr>
        <p:sp>
          <p:nvSpPr>
            <p:cNvPr id="18" name="矩形 17"/>
            <p:cNvSpPr/>
            <p:nvPr/>
          </p:nvSpPr>
          <p:spPr>
            <a:xfrm>
              <a:off x="6340013" y="1491631"/>
              <a:ext cx="468000" cy="467999"/>
            </a:xfrm>
            <a:prstGeom prst="rect">
              <a:avLst/>
            </a:prstGeom>
            <a:noFill/>
            <a:ln w="28575">
              <a:solidFill>
                <a:schemeClr val="tx1"/>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cxnSp>
          <p:nvCxnSpPr>
            <p:cNvPr id="19" name="直接连接符 8"/>
            <p:cNvCxnSpPr/>
            <p:nvPr/>
          </p:nvCxnSpPr>
          <p:spPr>
            <a:xfrm>
              <a:off x="6340013" y="1725630"/>
              <a:ext cx="468000" cy="0"/>
            </a:xfrm>
            <a:prstGeom prst="line">
              <a:avLst/>
            </a:prstGeom>
            <a:ln w="63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6340014" y="1725630"/>
              <a:ext cx="467999" cy="0"/>
            </a:xfrm>
            <a:prstGeom prst="line">
              <a:avLst/>
            </a:prstGeom>
            <a:ln w="63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7" name="TextBox 14"/>
          <p:cNvSpPr txBox="1"/>
          <p:nvPr/>
        </p:nvSpPr>
        <p:spPr>
          <a:xfrm>
            <a:off x="359255" y="1775697"/>
            <a:ext cx="859360" cy="64633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algn="ctr">
              <a:defRPr sz="5400" b="1">
                <a:solidFill>
                  <a:schemeClr val="bg1"/>
                </a:solidFill>
                <a:latin typeface="微软雅黑" panose="020B0503020204020204" pitchFamily="34" charset="-122"/>
                <a:ea typeface="微软雅黑" panose="020B0503020204020204" pitchFamily="34" charset="-122"/>
              </a:defRPr>
            </a:lvl1pPr>
          </a:lstStyle>
          <a:p>
            <a:r>
              <a:rPr lang="zh-CN" altLang="en-US" sz="3600" dirty="0">
                <a:solidFill>
                  <a:schemeClr val="accent1"/>
                </a:solidFill>
                <a:latin typeface="Impact" panose="020B0806030902050204" pitchFamily="34" charset="0"/>
                <a:cs typeface="+mn-ea"/>
                <a:sym typeface="Impact" panose="020B0806030902050204" pitchFamily="34" charset="0"/>
              </a:rPr>
              <a:t>宪</a:t>
            </a:r>
          </a:p>
        </p:txBody>
      </p:sp>
      <p:grpSp>
        <p:nvGrpSpPr>
          <p:cNvPr id="11" name="组合 11"/>
          <p:cNvGrpSpPr/>
          <p:nvPr/>
        </p:nvGrpSpPr>
        <p:grpSpPr>
          <a:xfrm>
            <a:off x="1437918" y="1739350"/>
            <a:ext cx="698924" cy="698922"/>
            <a:chOff x="6340013" y="1491630"/>
            <a:chExt cx="468000" cy="468000"/>
          </a:xfrm>
        </p:grpSpPr>
        <p:sp>
          <p:nvSpPr>
            <p:cNvPr id="13" name="矩形 12"/>
            <p:cNvSpPr/>
            <p:nvPr/>
          </p:nvSpPr>
          <p:spPr>
            <a:xfrm>
              <a:off x="6340013" y="1491631"/>
              <a:ext cx="468000" cy="467999"/>
            </a:xfrm>
            <a:prstGeom prst="rect">
              <a:avLst/>
            </a:prstGeom>
            <a:noFill/>
            <a:ln w="28575">
              <a:solidFill>
                <a:schemeClr val="tx1"/>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000000"/>
                </a:solidFill>
                <a:latin typeface="Impact" panose="020B0806030902050204" pitchFamily="34" charset="0"/>
                <a:ea typeface="微软雅黑" panose="020B0503020204020204" pitchFamily="34" charset="-122"/>
                <a:cs typeface="+mn-ea"/>
                <a:sym typeface="Impact" panose="020B0806030902050204" pitchFamily="34" charset="0"/>
              </a:endParaRPr>
            </a:p>
          </p:txBody>
        </p:sp>
        <p:cxnSp>
          <p:nvCxnSpPr>
            <p:cNvPr id="14" name="直接连接符 13"/>
            <p:cNvCxnSpPr/>
            <p:nvPr/>
          </p:nvCxnSpPr>
          <p:spPr>
            <a:xfrm>
              <a:off x="6340013" y="1725630"/>
              <a:ext cx="468000" cy="0"/>
            </a:xfrm>
            <a:prstGeom prst="line">
              <a:avLst/>
            </a:prstGeom>
            <a:ln w="63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6340014" y="1725630"/>
              <a:ext cx="467999" cy="0"/>
            </a:xfrm>
            <a:prstGeom prst="line">
              <a:avLst/>
            </a:prstGeom>
            <a:ln w="635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2" name="TextBox 14"/>
          <p:cNvSpPr txBox="1"/>
          <p:nvPr/>
        </p:nvSpPr>
        <p:spPr>
          <a:xfrm>
            <a:off x="1391178" y="1763891"/>
            <a:ext cx="859360" cy="64633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algn="ctr">
              <a:defRPr sz="5400" b="1">
                <a:solidFill>
                  <a:schemeClr val="bg1"/>
                </a:solidFill>
                <a:latin typeface="微软雅黑" panose="020B0503020204020204" pitchFamily="34" charset="-122"/>
                <a:ea typeface="微软雅黑" panose="020B0503020204020204" pitchFamily="34" charset="-122"/>
              </a:defRPr>
            </a:lvl1pPr>
          </a:lstStyle>
          <a:p>
            <a:r>
              <a:rPr lang="zh-CN" altLang="en-US" sz="3600" dirty="0">
                <a:solidFill>
                  <a:schemeClr val="accent1"/>
                </a:solidFill>
                <a:latin typeface="Impact" panose="020B0806030902050204" pitchFamily="34" charset="0"/>
                <a:cs typeface="+mn-ea"/>
                <a:sym typeface="Impact" panose="020B0806030902050204" pitchFamily="34" charset="0"/>
              </a:rPr>
              <a:t>法</a:t>
            </a:r>
          </a:p>
        </p:txBody>
      </p:sp>
      <p:sp>
        <p:nvSpPr>
          <p:cNvPr id="6" name="TextBox 45"/>
          <p:cNvSpPr txBox="1"/>
          <p:nvPr/>
        </p:nvSpPr>
        <p:spPr>
          <a:xfrm>
            <a:off x="490031" y="2624493"/>
            <a:ext cx="1723549" cy="461665"/>
          </a:xfrm>
          <a:prstGeom prst="rect">
            <a:avLst/>
          </a:prstGeom>
          <a:noFill/>
          <a:effectLst>
            <a:outerShdw blurRad="50800" dist="38100" dir="5400000" algn="t" rotWithShape="0">
              <a:prstClr val="black">
                <a:alpha val="40000"/>
              </a:prstClr>
            </a:outerShdw>
          </a:effectLst>
        </p:spPr>
        <p:txBody>
          <a:bodyPr wrap="none" rtlCol="0">
            <a:spAutoFit/>
          </a:bodyPr>
          <a:lstStyle/>
          <a:p>
            <a:pPr algn="ctr"/>
            <a:r>
              <a:rPr lang="zh-CN" altLang="en-US" sz="2400" dirty="0">
                <a:latin typeface="Impact" panose="020B0806030902050204" pitchFamily="34" charset="0"/>
                <a:ea typeface="微软雅黑" panose="020B0503020204020204" pitchFamily="34" charset="-122"/>
                <a:cs typeface="+mn-ea"/>
                <a:sym typeface="Impact" panose="020B0806030902050204" pitchFamily="34" charset="0"/>
              </a:rPr>
              <a:t>是一套制度</a:t>
            </a:r>
          </a:p>
        </p:txBody>
      </p:sp>
      <p:sp>
        <p:nvSpPr>
          <p:cNvPr id="7" name="圆角矩形 6"/>
          <p:cNvSpPr/>
          <p:nvPr/>
        </p:nvSpPr>
        <p:spPr>
          <a:xfrm>
            <a:off x="2627786" y="1275606"/>
            <a:ext cx="5472606"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r>
              <a:rPr lang="zh-CN" altLang="en-US" sz="2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根据社会主义核心价值观来设计的</a:t>
            </a:r>
          </a:p>
        </p:txBody>
      </p:sp>
      <p:sp>
        <p:nvSpPr>
          <p:cNvPr id="8" name="圆角矩形 7"/>
          <p:cNvSpPr/>
          <p:nvPr/>
        </p:nvSpPr>
        <p:spPr>
          <a:xfrm>
            <a:off x="2627785" y="2065370"/>
            <a:ext cx="5472603"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r>
              <a:rPr lang="zh-CN" altLang="en-US" sz="2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社会主义核心价值观的具体化</a:t>
            </a:r>
          </a:p>
        </p:txBody>
      </p:sp>
      <p:sp>
        <p:nvSpPr>
          <p:cNvPr id="9" name="圆角矩形 8"/>
          <p:cNvSpPr/>
          <p:nvPr/>
        </p:nvSpPr>
        <p:spPr>
          <a:xfrm>
            <a:off x="2627785" y="2855133"/>
            <a:ext cx="5544616"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r>
              <a:rPr lang="zh-CN" altLang="en-US" sz="2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社会主义核心价值观的制度化</a:t>
            </a:r>
          </a:p>
        </p:txBody>
      </p:sp>
      <p:sp>
        <p:nvSpPr>
          <p:cNvPr id="23" name="圆角矩形 22"/>
          <p:cNvSpPr/>
          <p:nvPr/>
        </p:nvSpPr>
        <p:spPr>
          <a:xfrm>
            <a:off x="2513063" y="3549860"/>
            <a:ext cx="5659338" cy="462050"/>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r>
              <a:rPr lang="zh-CN" altLang="en-US" sz="24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社会主义核心价值观的法定化</a:t>
            </a:r>
          </a:p>
        </p:txBody>
      </p:sp>
      <p:pic>
        <p:nvPicPr>
          <p:cNvPr id="21"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22" name="矩形 21"/>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24"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85582" y="663078"/>
            <a:ext cx="7128792"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6</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、修改国家主席、副主席任期规定</a:t>
            </a:r>
          </a:p>
        </p:txBody>
      </p:sp>
      <p:sp>
        <p:nvSpPr>
          <p:cNvPr id="6" name="圆角矩形 5"/>
          <p:cNvSpPr/>
          <p:nvPr/>
        </p:nvSpPr>
        <p:spPr>
          <a:xfrm>
            <a:off x="157758" y="1763023"/>
            <a:ext cx="3661706" cy="1440157"/>
          </a:xfrm>
          <a:prstGeom prst="roundRect">
            <a:avLst>
              <a:gd name="adj" fmla="val 0"/>
            </a:avLst>
          </a:prstGeom>
          <a:noFill/>
          <a:ln w="19050">
            <a:solidFill>
              <a:schemeClr val="tx1"/>
            </a:solidFill>
          </a:ln>
          <a:effectLst>
            <a:innerShdw blurRad="63500" dist="25400" dir="156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a:t>
            </a:r>
            <a:r>
              <a:rPr lang="zh-CN" altLang="en-US" sz="2000" dirty="0">
                <a:solidFill>
                  <a:schemeClr val="tx1"/>
                </a:solidFill>
                <a:latin typeface="黑体" panose="02010609060101010101" pitchFamily="49" charset="-122"/>
                <a:ea typeface="黑体" panose="02010609060101010101" pitchFamily="49" charset="-122"/>
                <a:cs typeface="+mn-ea"/>
                <a:sym typeface="Impact" panose="020B0806030902050204" pitchFamily="34" charset="0"/>
              </a:rPr>
              <a:t>中华人民共和国主席、副主席每届任期同全国人民代表大会每届任期相同，连续任职不得超过两届。</a:t>
            </a:r>
          </a:p>
        </p:txBody>
      </p:sp>
      <p:sp>
        <p:nvSpPr>
          <p:cNvPr id="7" name="圆角矩形 6"/>
          <p:cNvSpPr/>
          <p:nvPr/>
        </p:nvSpPr>
        <p:spPr>
          <a:xfrm>
            <a:off x="5253177" y="1765907"/>
            <a:ext cx="3661034" cy="1440149"/>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400" dirty="0">
                <a:solidFill>
                  <a:schemeClr val="tx1"/>
                </a:solidFill>
                <a:latin typeface="仿宋" panose="02010609060101010101" pitchFamily="49" charset="-122"/>
                <a:ea typeface="仿宋" panose="02010609060101010101" pitchFamily="49" charset="-122"/>
                <a:cs typeface="+mn-ea"/>
                <a:sym typeface="Impact" panose="020B0806030902050204" pitchFamily="34" charset="0"/>
              </a:rPr>
              <a:t>中华人民共和国主席、副主席每届任期同全国人民代表大会每届任期相同。</a:t>
            </a:r>
          </a:p>
        </p:txBody>
      </p:sp>
      <p:sp>
        <p:nvSpPr>
          <p:cNvPr id="8" name="KSO_Shape"/>
          <p:cNvSpPr/>
          <p:nvPr/>
        </p:nvSpPr>
        <p:spPr>
          <a:xfrm>
            <a:off x="3996272" y="2139702"/>
            <a:ext cx="1224136" cy="864096"/>
          </a:xfrm>
          <a:custGeom>
            <a:avLst/>
            <a:gdLst>
              <a:gd name="connsiteX0" fmla="*/ 1909641 w 3259563"/>
              <a:gd name="connsiteY0" fmla="*/ 293210 h 2941871"/>
              <a:gd name="connsiteX1" fmla="*/ 3087365 w 3259563"/>
              <a:gd name="connsiteY1" fmla="*/ 1470936 h 2941871"/>
              <a:gd name="connsiteX2" fmla="*/ 1909641 w 3259563"/>
              <a:gd name="connsiteY2" fmla="*/ 2648659 h 2941871"/>
              <a:gd name="connsiteX3" fmla="*/ 1909641 w 3259563"/>
              <a:gd name="connsiteY3" fmla="*/ 2070825 h 2941871"/>
              <a:gd name="connsiteX4" fmla="*/ 130213 w 3259563"/>
              <a:gd name="connsiteY4" fmla="*/ 2070825 h 2941871"/>
              <a:gd name="connsiteX5" fmla="*/ 130213 w 3259563"/>
              <a:gd name="connsiteY5" fmla="*/ 871045 h 2941871"/>
              <a:gd name="connsiteX6" fmla="*/ 1909641 w 3259563"/>
              <a:gd name="connsiteY6" fmla="*/ 871045 h 2941871"/>
              <a:gd name="connsiteX7" fmla="*/ 1879687 w 3259563"/>
              <a:gd name="connsiteY7" fmla="*/ 220369 h 2941871"/>
              <a:gd name="connsiteX8" fmla="*/ 1879687 w 3259563"/>
              <a:gd name="connsiteY8" fmla="*/ 845652 h 2941871"/>
              <a:gd name="connsiteX9" fmla="*/ 105916 w 3259563"/>
              <a:gd name="connsiteY9" fmla="*/ 845652 h 2941871"/>
              <a:gd name="connsiteX10" fmla="*/ 105916 w 3259563"/>
              <a:gd name="connsiteY10" fmla="*/ 2096218 h 2941871"/>
              <a:gd name="connsiteX11" fmla="*/ 1879687 w 3259563"/>
              <a:gd name="connsiteY11" fmla="*/ 2096218 h 2941871"/>
              <a:gd name="connsiteX12" fmla="*/ 1879687 w 3259563"/>
              <a:gd name="connsiteY12" fmla="*/ 2721501 h 2941871"/>
              <a:gd name="connsiteX13" fmla="*/ 3130252 w 3259563"/>
              <a:gd name="connsiteY13" fmla="*/ 1470936 h 2941871"/>
              <a:gd name="connsiteX14" fmla="*/ 1788628 w 3259563"/>
              <a:gd name="connsiteY14" fmla="*/ 0 h 2941871"/>
              <a:gd name="connsiteX15" fmla="*/ 3259563 w 3259563"/>
              <a:gd name="connsiteY15" fmla="*/ 1470936 h 2941871"/>
              <a:gd name="connsiteX16" fmla="*/ 1788628 w 3259563"/>
              <a:gd name="connsiteY16" fmla="*/ 2941871 h 2941871"/>
              <a:gd name="connsiteX17" fmla="*/ 1788628 w 3259563"/>
              <a:gd name="connsiteY17" fmla="*/ 2206403 h 2941871"/>
              <a:gd name="connsiteX18" fmla="*/ 0 w 3259563"/>
              <a:gd name="connsiteY18" fmla="*/ 2206403 h 2941871"/>
              <a:gd name="connsiteX19" fmla="*/ 0 w 3259563"/>
              <a:gd name="connsiteY19" fmla="*/ 735468 h 2941871"/>
              <a:gd name="connsiteX20" fmla="*/ 1788628 w 3259563"/>
              <a:gd name="connsiteY20" fmla="*/ 735468 h 2941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59563" h="2941871">
                <a:moveTo>
                  <a:pt x="1909641" y="293210"/>
                </a:moveTo>
                <a:lnTo>
                  <a:pt x="3087365" y="1470936"/>
                </a:lnTo>
                <a:lnTo>
                  <a:pt x="1909641" y="2648659"/>
                </a:lnTo>
                <a:lnTo>
                  <a:pt x="1909641" y="2070825"/>
                </a:lnTo>
                <a:lnTo>
                  <a:pt x="130213" y="2070825"/>
                </a:lnTo>
                <a:lnTo>
                  <a:pt x="130213" y="871045"/>
                </a:lnTo>
                <a:lnTo>
                  <a:pt x="1909641" y="871045"/>
                </a:lnTo>
                <a:close/>
                <a:moveTo>
                  <a:pt x="1879687" y="220369"/>
                </a:moveTo>
                <a:lnTo>
                  <a:pt x="1879687" y="845652"/>
                </a:lnTo>
                <a:lnTo>
                  <a:pt x="105916" y="845652"/>
                </a:lnTo>
                <a:lnTo>
                  <a:pt x="105916" y="2096218"/>
                </a:lnTo>
                <a:lnTo>
                  <a:pt x="1879687" y="2096218"/>
                </a:lnTo>
                <a:lnTo>
                  <a:pt x="1879687" y="2721501"/>
                </a:lnTo>
                <a:lnTo>
                  <a:pt x="3130252" y="1470936"/>
                </a:lnTo>
                <a:close/>
                <a:moveTo>
                  <a:pt x="1788628" y="0"/>
                </a:moveTo>
                <a:lnTo>
                  <a:pt x="3259563" y="1470936"/>
                </a:lnTo>
                <a:lnTo>
                  <a:pt x="1788628" y="2941871"/>
                </a:lnTo>
                <a:lnTo>
                  <a:pt x="1788628" y="2206403"/>
                </a:lnTo>
                <a:lnTo>
                  <a:pt x="0" y="2206403"/>
                </a:lnTo>
                <a:lnTo>
                  <a:pt x="0" y="735468"/>
                </a:lnTo>
                <a:lnTo>
                  <a:pt x="1788628" y="735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dirty="0"/>
              <a:t>修改为</a:t>
            </a:r>
            <a:endParaRPr lang="zh-CN" altLang="en-US"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2303209" y="1230520"/>
            <a:ext cx="4493538"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宪法第七十九条第三款修改部分</a:t>
            </a:r>
          </a:p>
        </p:txBody>
      </p:sp>
      <p:sp>
        <p:nvSpPr>
          <p:cNvPr id="11" name="矩形 10"/>
          <p:cNvSpPr/>
          <p:nvPr/>
        </p:nvSpPr>
        <p:spPr>
          <a:xfrm>
            <a:off x="215516" y="3307546"/>
            <a:ext cx="8712968" cy="1200329"/>
          </a:xfrm>
          <a:prstGeom prst="rect">
            <a:avLst/>
          </a:prstGeom>
        </p:spPr>
        <p:txBody>
          <a:bodyPr wrap="square">
            <a:spAutoFit/>
          </a:bodyPr>
          <a:lstStyle/>
          <a:p>
            <a:pPr algn="just"/>
            <a:r>
              <a:rPr lang="zh-CN" altLang="en-US" dirty="0">
                <a:latin typeface="+mn-ea"/>
                <a:sym typeface="Impact" panose="020B0806030902050204" pitchFamily="34" charset="0"/>
              </a:rPr>
              <a:t>         </a:t>
            </a:r>
            <a:r>
              <a:rPr lang="zh-CN" altLang="en-US" sz="2400" b="1">
                <a:latin typeface="仿宋" panose="02010609060101010101" pitchFamily="49" charset="-122"/>
                <a:ea typeface="仿宋" panose="02010609060101010101" pitchFamily="49" charset="-122"/>
                <a:sym typeface="Impact" panose="020B0806030902050204" pitchFamily="34" charset="0"/>
              </a:rPr>
              <a:t>对国家主席“</a:t>
            </a:r>
            <a:r>
              <a:rPr lang="zh-CN" altLang="en-US" sz="2400" b="1" dirty="0">
                <a:latin typeface="仿宋" panose="02010609060101010101" pitchFamily="49" charset="-122"/>
                <a:ea typeface="仿宋" panose="02010609060101010101" pitchFamily="49" charset="-122"/>
                <a:sym typeface="Impact" panose="020B0806030902050204" pitchFamily="34" charset="0"/>
              </a:rPr>
              <a:t>连续任职不得超过两</a:t>
            </a:r>
            <a:r>
              <a:rPr lang="zh-CN" altLang="en-US" sz="2400" b="1">
                <a:latin typeface="仿宋" panose="02010609060101010101" pitchFamily="49" charset="-122"/>
                <a:ea typeface="仿宋" panose="02010609060101010101" pitchFamily="49" charset="-122"/>
                <a:sym typeface="Impact" panose="020B0806030902050204" pitchFamily="34" charset="0"/>
              </a:rPr>
              <a:t>届”规定的修改，</a:t>
            </a:r>
            <a:r>
              <a:rPr lang="zh-CN" altLang="en-US" sz="2400" b="1" dirty="0">
                <a:solidFill>
                  <a:srgbClr val="C00000"/>
                </a:solidFill>
                <a:latin typeface="仿宋" panose="02010609060101010101" pitchFamily="49" charset="-122"/>
                <a:ea typeface="仿宋" panose="02010609060101010101" pitchFamily="49" charset="-122"/>
                <a:sym typeface="Impact" panose="020B0806030902050204" pitchFamily="34" charset="0"/>
              </a:rPr>
              <a:t>有利于</a:t>
            </a:r>
            <a:r>
              <a:rPr lang="zh-CN" altLang="en-US" sz="2400" b="1" dirty="0">
                <a:latin typeface="仿宋" panose="02010609060101010101" pitchFamily="49" charset="-122"/>
                <a:ea typeface="仿宋" panose="02010609060101010101" pitchFamily="49" charset="-122"/>
                <a:sym typeface="Impact" panose="020B0806030902050204" pitchFamily="34" charset="0"/>
              </a:rPr>
              <a:t>维护以习近平同志为核心的党中央权威和集中统一领导，</a:t>
            </a:r>
            <a:r>
              <a:rPr lang="zh-CN" altLang="en-US" sz="2400" b="1" dirty="0">
                <a:solidFill>
                  <a:srgbClr val="C00000"/>
                </a:solidFill>
                <a:latin typeface="仿宋" panose="02010609060101010101" pitchFamily="49" charset="-122"/>
                <a:ea typeface="仿宋" panose="02010609060101010101" pitchFamily="49" charset="-122"/>
                <a:sym typeface="Impact" panose="020B0806030902050204" pitchFamily="34" charset="0"/>
              </a:rPr>
              <a:t>有利于</a:t>
            </a:r>
            <a:r>
              <a:rPr lang="zh-CN" altLang="en-US" sz="2400" b="1" dirty="0">
                <a:latin typeface="仿宋" panose="02010609060101010101" pitchFamily="49" charset="-122"/>
                <a:ea typeface="仿宋" panose="02010609060101010101" pitchFamily="49" charset="-122"/>
                <a:sym typeface="Impact" panose="020B0806030902050204" pitchFamily="34" charset="0"/>
              </a:rPr>
              <a:t>加强和完善国家领导体制。  </a:t>
            </a:r>
          </a:p>
        </p:txBody>
      </p:sp>
      <p:pic>
        <p:nvPicPr>
          <p:cNvPr id="10"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2" name="矩形 11"/>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3"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984449"/>
            <a:ext cx="9144000" cy="160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43558"/>
            <a:ext cx="7128792"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7</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、赋予设区市的立法权</a:t>
            </a:r>
          </a:p>
        </p:txBody>
      </p:sp>
      <p:cxnSp>
        <p:nvCxnSpPr>
          <p:cNvPr id="4" name="直接连接符 3"/>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190550" y="1995686"/>
            <a:ext cx="8629922" cy="1152128"/>
          </a:xfrm>
          <a:prstGeom prst="roundRect">
            <a:avLst>
              <a:gd name="adj" fmla="val 0"/>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        设区的市的人民代表大会和它们的常务委员会，</a:t>
            </a:r>
            <a:r>
              <a:rPr lang="zh-CN" altLang="en-US" sz="2000" dirty="0">
                <a:solidFill>
                  <a:srgbClr val="C00000"/>
                </a:solidFill>
                <a:latin typeface="Impact" panose="020B0806030902050204" pitchFamily="34" charset="0"/>
                <a:ea typeface="微软雅黑" panose="020B0503020204020204" pitchFamily="34" charset="-122"/>
                <a:cs typeface="+mn-ea"/>
                <a:sym typeface="Impact" panose="020B0806030902050204" pitchFamily="34" charset="0"/>
              </a:rPr>
              <a:t>在不同宪法、法律、行政法规和本省、自治区的地方性法规相抵触的前提下</a:t>
            </a:r>
            <a:r>
              <a:rPr lang="zh-CN" altLang="en-US" sz="2000"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rPr>
              <a:t>，可以依照法律规定制定地方性法规，报本省、自治区人民代表大会常务委员会批准后施行。</a:t>
            </a:r>
            <a:endParaRPr lang="zh-CN" altLang="en-US" sz="2000" b="1" dirty="0">
              <a:solidFill>
                <a:schemeClr val="tx1"/>
              </a:solidFill>
              <a:latin typeface="Impact" panose="020B0806030902050204" pitchFamily="34" charset="0"/>
              <a:ea typeface="微软雅黑" panose="020B0503020204020204" pitchFamily="34" charset="-122"/>
              <a:cs typeface="+mn-ea"/>
              <a:sym typeface="Impact" panose="020B0806030902050204" pitchFamily="34" charset="0"/>
            </a:endParaRPr>
          </a:p>
        </p:txBody>
      </p:sp>
      <p:sp>
        <p:nvSpPr>
          <p:cNvPr id="9" name="矩形 8"/>
          <p:cNvSpPr/>
          <p:nvPr/>
        </p:nvSpPr>
        <p:spPr>
          <a:xfrm>
            <a:off x="1252219" y="1482338"/>
            <a:ext cx="6647975"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宪法第一百条修改部分：增加一款，作为第二款</a:t>
            </a:r>
          </a:p>
        </p:txBody>
      </p:sp>
      <p:sp>
        <p:nvSpPr>
          <p:cNvPr id="10" name="矩形 9"/>
          <p:cNvSpPr/>
          <p:nvPr/>
        </p:nvSpPr>
        <p:spPr>
          <a:xfrm>
            <a:off x="221035" y="3653611"/>
            <a:ext cx="8629922" cy="707886"/>
          </a:xfrm>
          <a:prstGeom prst="rect">
            <a:avLst/>
          </a:prstGeom>
        </p:spPr>
        <p:txBody>
          <a:bodyPr wrap="square">
            <a:spAutoFit/>
          </a:bodyPr>
          <a:lstStyle/>
          <a:p>
            <a:pPr algn="just"/>
            <a:r>
              <a:rPr lang="zh-CN" altLang="en-US" sz="2000" b="1" dirty="0">
                <a:latin typeface="仿宋" panose="02010609060101010101" pitchFamily="49" charset="-122"/>
                <a:ea typeface="仿宋" panose="02010609060101010101" pitchFamily="49" charset="-122"/>
                <a:sym typeface="Impact" panose="020B0806030902050204" pitchFamily="34" charset="0"/>
              </a:rPr>
              <a:t>   增加设区市立法权，</a:t>
            </a:r>
            <a:r>
              <a:rPr lang="zh-CN" altLang="en-US" sz="2000" b="1" dirty="0">
                <a:solidFill>
                  <a:srgbClr val="C00000"/>
                </a:solidFill>
                <a:latin typeface="仿宋" panose="02010609060101010101" pitchFamily="49" charset="-122"/>
                <a:ea typeface="仿宋" panose="02010609060101010101" pitchFamily="49" charset="-122"/>
                <a:sym typeface="Impact" panose="020B0806030902050204" pitchFamily="34" charset="0"/>
              </a:rPr>
              <a:t>有利于</a:t>
            </a:r>
            <a:r>
              <a:rPr lang="zh-CN" altLang="en-US" sz="2000" b="1" dirty="0">
                <a:latin typeface="仿宋" panose="02010609060101010101" pitchFamily="49" charset="-122"/>
                <a:ea typeface="仿宋" panose="02010609060101010101" pitchFamily="49" charset="-122"/>
                <a:sym typeface="Impact" panose="020B0806030902050204" pitchFamily="34" charset="0"/>
              </a:rPr>
              <a:t>设区市为加强社会治理、促进经济社会发展，</a:t>
            </a:r>
            <a:r>
              <a:rPr lang="zh-CN" altLang="en-US" sz="2000" b="1" dirty="0">
                <a:solidFill>
                  <a:srgbClr val="C00000"/>
                </a:solidFill>
                <a:latin typeface="仿宋" panose="02010609060101010101" pitchFamily="49" charset="-122"/>
                <a:ea typeface="仿宋" panose="02010609060101010101" pitchFamily="49" charset="-122"/>
                <a:sym typeface="Impact" panose="020B0806030902050204" pitchFamily="34" charset="0"/>
              </a:rPr>
              <a:t>在不与上位法冲突前提下</a:t>
            </a:r>
            <a:r>
              <a:rPr lang="zh-CN" altLang="en-US" sz="2000" b="1" dirty="0">
                <a:latin typeface="仿宋" panose="02010609060101010101" pitchFamily="49" charset="-122"/>
                <a:ea typeface="仿宋" panose="02010609060101010101" pitchFamily="49" charset="-122"/>
                <a:sym typeface="Impact" panose="020B0806030902050204" pitchFamily="34" charset="0"/>
              </a:rPr>
              <a:t>，结合本地实际制定地方法规，促进有效治理。  </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11" name="矩形 10"/>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2"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KSO_Shape"/>
          <p:cNvSpPr/>
          <p:nvPr/>
        </p:nvSpPr>
        <p:spPr bwMode="auto">
          <a:xfrm>
            <a:off x="6012160" y="481177"/>
            <a:ext cx="1872208" cy="1302990"/>
          </a:xfrm>
          <a:custGeom>
            <a:avLst/>
            <a:gdLst>
              <a:gd name="connsiteX0" fmla="*/ 1312629 w 1905000"/>
              <a:gd name="connsiteY0" fmla="*/ 0 h 1473200"/>
              <a:gd name="connsiteX1" fmla="*/ 1320814 w 1905000"/>
              <a:gd name="connsiteY1" fmla="*/ 68 h 1473200"/>
              <a:gd name="connsiteX2" fmla="*/ 1328999 w 1905000"/>
              <a:gd name="connsiteY2" fmla="*/ 137 h 1473200"/>
              <a:gd name="connsiteX3" fmla="*/ 1337252 w 1905000"/>
              <a:gd name="connsiteY3" fmla="*/ 273 h 1473200"/>
              <a:gd name="connsiteX4" fmla="*/ 1345436 w 1905000"/>
              <a:gd name="connsiteY4" fmla="*/ 546 h 1473200"/>
              <a:gd name="connsiteX5" fmla="*/ 1353757 w 1905000"/>
              <a:gd name="connsiteY5" fmla="*/ 819 h 1473200"/>
              <a:gd name="connsiteX6" fmla="*/ 1362010 w 1905000"/>
              <a:gd name="connsiteY6" fmla="*/ 1228 h 1473200"/>
              <a:gd name="connsiteX7" fmla="*/ 1370263 w 1905000"/>
              <a:gd name="connsiteY7" fmla="*/ 1637 h 1473200"/>
              <a:gd name="connsiteX8" fmla="*/ 1378585 w 1905000"/>
              <a:gd name="connsiteY8" fmla="*/ 2046 h 1473200"/>
              <a:gd name="connsiteX9" fmla="*/ 1386837 w 1905000"/>
              <a:gd name="connsiteY9" fmla="*/ 2592 h 1473200"/>
              <a:gd name="connsiteX10" fmla="*/ 1394613 w 1905000"/>
              <a:gd name="connsiteY10" fmla="*/ 3206 h 1473200"/>
              <a:gd name="connsiteX11" fmla="*/ 1402320 w 1905000"/>
              <a:gd name="connsiteY11" fmla="*/ 3820 h 1473200"/>
              <a:gd name="connsiteX12" fmla="*/ 1409959 w 1905000"/>
              <a:gd name="connsiteY12" fmla="*/ 4570 h 1473200"/>
              <a:gd name="connsiteX13" fmla="*/ 1417530 w 1905000"/>
              <a:gd name="connsiteY13" fmla="*/ 5456 h 1473200"/>
              <a:gd name="connsiteX14" fmla="*/ 1425033 w 1905000"/>
              <a:gd name="connsiteY14" fmla="*/ 6343 h 1473200"/>
              <a:gd name="connsiteX15" fmla="*/ 1432467 w 1905000"/>
              <a:gd name="connsiteY15" fmla="*/ 7366 h 1473200"/>
              <a:gd name="connsiteX16" fmla="*/ 1439902 w 1905000"/>
              <a:gd name="connsiteY16" fmla="*/ 8457 h 1473200"/>
              <a:gd name="connsiteX17" fmla="*/ 1447200 w 1905000"/>
              <a:gd name="connsiteY17" fmla="*/ 9617 h 1473200"/>
              <a:gd name="connsiteX18" fmla="*/ 1454498 w 1905000"/>
              <a:gd name="connsiteY18" fmla="*/ 10845 h 1473200"/>
              <a:gd name="connsiteX19" fmla="*/ 1461728 w 1905000"/>
              <a:gd name="connsiteY19" fmla="*/ 12140 h 1473200"/>
              <a:gd name="connsiteX20" fmla="*/ 1468821 w 1905000"/>
              <a:gd name="connsiteY20" fmla="*/ 13504 h 1473200"/>
              <a:gd name="connsiteX21" fmla="*/ 1475983 w 1905000"/>
              <a:gd name="connsiteY21" fmla="*/ 14937 h 1473200"/>
              <a:gd name="connsiteX22" fmla="*/ 1482940 w 1905000"/>
              <a:gd name="connsiteY22" fmla="*/ 16574 h 1473200"/>
              <a:gd name="connsiteX23" fmla="*/ 1489965 w 1905000"/>
              <a:gd name="connsiteY23" fmla="*/ 18142 h 1473200"/>
              <a:gd name="connsiteX24" fmla="*/ 1496854 w 1905000"/>
              <a:gd name="connsiteY24" fmla="*/ 19847 h 1473200"/>
              <a:gd name="connsiteX25" fmla="*/ 1503675 w 1905000"/>
              <a:gd name="connsiteY25" fmla="*/ 21621 h 1473200"/>
              <a:gd name="connsiteX26" fmla="*/ 1510495 w 1905000"/>
              <a:gd name="connsiteY26" fmla="*/ 23462 h 1473200"/>
              <a:gd name="connsiteX27" fmla="*/ 1517180 w 1905000"/>
              <a:gd name="connsiteY27" fmla="*/ 25372 h 1473200"/>
              <a:gd name="connsiteX28" fmla="*/ 1523864 w 1905000"/>
              <a:gd name="connsiteY28" fmla="*/ 27350 h 1473200"/>
              <a:gd name="connsiteX29" fmla="*/ 1530412 w 1905000"/>
              <a:gd name="connsiteY29" fmla="*/ 29464 h 1473200"/>
              <a:gd name="connsiteX30" fmla="*/ 1536959 w 1905000"/>
              <a:gd name="connsiteY30" fmla="*/ 31578 h 1473200"/>
              <a:gd name="connsiteX31" fmla="*/ 1543439 w 1905000"/>
              <a:gd name="connsiteY31" fmla="*/ 33829 h 1473200"/>
              <a:gd name="connsiteX32" fmla="*/ 1549850 w 1905000"/>
              <a:gd name="connsiteY32" fmla="*/ 36148 h 1473200"/>
              <a:gd name="connsiteX33" fmla="*/ 1556194 w 1905000"/>
              <a:gd name="connsiteY33" fmla="*/ 38399 h 1473200"/>
              <a:gd name="connsiteX34" fmla="*/ 1562469 w 1905000"/>
              <a:gd name="connsiteY34" fmla="*/ 40854 h 1473200"/>
              <a:gd name="connsiteX35" fmla="*/ 1568743 w 1905000"/>
              <a:gd name="connsiteY35" fmla="*/ 43378 h 1473200"/>
              <a:gd name="connsiteX36" fmla="*/ 1574882 w 1905000"/>
              <a:gd name="connsiteY36" fmla="*/ 45969 h 1473200"/>
              <a:gd name="connsiteX37" fmla="*/ 1581021 w 1905000"/>
              <a:gd name="connsiteY37" fmla="*/ 48561 h 1473200"/>
              <a:gd name="connsiteX38" fmla="*/ 1587091 w 1905000"/>
              <a:gd name="connsiteY38" fmla="*/ 51221 h 1473200"/>
              <a:gd name="connsiteX39" fmla="*/ 1593093 w 1905000"/>
              <a:gd name="connsiteY39" fmla="*/ 54017 h 1473200"/>
              <a:gd name="connsiteX40" fmla="*/ 1599095 w 1905000"/>
              <a:gd name="connsiteY40" fmla="*/ 56814 h 1473200"/>
              <a:gd name="connsiteX41" fmla="*/ 1604893 w 1905000"/>
              <a:gd name="connsiteY41" fmla="*/ 59747 h 1473200"/>
              <a:gd name="connsiteX42" fmla="*/ 1610759 w 1905000"/>
              <a:gd name="connsiteY42" fmla="*/ 62679 h 1473200"/>
              <a:gd name="connsiteX43" fmla="*/ 1616488 w 1905000"/>
              <a:gd name="connsiteY43" fmla="*/ 65748 h 1473200"/>
              <a:gd name="connsiteX44" fmla="*/ 1622149 w 1905000"/>
              <a:gd name="connsiteY44" fmla="*/ 68818 h 1473200"/>
              <a:gd name="connsiteX45" fmla="*/ 1627810 w 1905000"/>
              <a:gd name="connsiteY45" fmla="*/ 71955 h 1473200"/>
              <a:gd name="connsiteX46" fmla="*/ 1633403 w 1905000"/>
              <a:gd name="connsiteY46" fmla="*/ 75092 h 1473200"/>
              <a:gd name="connsiteX47" fmla="*/ 1638928 w 1905000"/>
              <a:gd name="connsiteY47" fmla="*/ 78366 h 1473200"/>
              <a:gd name="connsiteX48" fmla="*/ 1644384 w 1905000"/>
              <a:gd name="connsiteY48" fmla="*/ 81708 h 1473200"/>
              <a:gd name="connsiteX49" fmla="*/ 1649772 w 1905000"/>
              <a:gd name="connsiteY49" fmla="*/ 85050 h 1473200"/>
              <a:gd name="connsiteX50" fmla="*/ 1655161 w 1905000"/>
              <a:gd name="connsiteY50" fmla="*/ 88529 h 1473200"/>
              <a:gd name="connsiteX51" fmla="*/ 1660413 w 1905000"/>
              <a:gd name="connsiteY51" fmla="*/ 92007 h 1473200"/>
              <a:gd name="connsiteX52" fmla="*/ 1665665 w 1905000"/>
              <a:gd name="connsiteY52" fmla="*/ 95554 h 1473200"/>
              <a:gd name="connsiteX53" fmla="*/ 1670780 w 1905000"/>
              <a:gd name="connsiteY53" fmla="*/ 99168 h 1473200"/>
              <a:gd name="connsiteX54" fmla="*/ 1675895 w 1905000"/>
              <a:gd name="connsiteY54" fmla="*/ 102851 h 1473200"/>
              <a:gd name="connsiteX55" fmla="*/ 1681011 w 1905000"/>
              <a:gd name="connsiteY55" fmla="*/ 106603 h 1473200"/>
              <a:gd name="connsiteX56" fmla="*/ 1685990 w 1905000"/>
              <a:gd name="connsiteY56" fmla="*/ 110354 h 1473200"/>
              <a:gd name="connsiteX57" fmla="*/ 1690901 w 1905000"/>
              <a:gd name="connsiteY57" fmla="*/ 114173 h 1473200"/>
              <a:gd name="connsiteX58" fmla="*/ 1695812 w 1905000"/>
              <a:gd name="connsiteY58" fmla="*/ 118129 h 1473200"/>
              <a:gd name="connsiteX59" fmla="*/ 1700518 w 1905000"/>
              <a:gd name="connsiteY59" fmla="*/ 122017 h 1473200"/>
              <a:gd name="connsiteX60" fmla="*/ 1705292 w 1905000"/>
              <a:gd name="connsiteY60" fmla="*/ 125972 h 1473200"/>
              <a:gd name="connsiteX61" fmla="*/ 1710067 w 1905000"/>
              <a:gd name="connsiteY61" fmla="*/ 130065 h 1473200"/>
              <a:gd name="connsiteX62" fmla="*/ 1714637 w 1905000"/>
              <a:gd name="connsiteY62" fmla="*/ 134157 h 1473200"/>
              <a:gd name="connsiteX63" fmla="*/ 1719275 w 1905000"/>
              <a:gd name="connsiteY63" fmla="*/ 138249 h 1473200"/>
              <a:gd name="connsiteX64" fmla="*/ 1723776 w 1905000"/>
              <a:gd name="connsiteY64" fmla="*/ 142478 h 1473200"/>
              <a:gd name="connsiteX65" fmla="*/ 1728210 w 1905000"/>
              <a:gd name="connsiteY65" fmla="*/ 146706 h 1473200"/>
              <a:gd name="connsiteX66" fmla="*/ 1732643 w 1905000"/>
              <a:gd name="connsiteY66" fmla="*/ 151003 h 1473200"/>
              <a:gd name="connsiteX67" fmla="*/ 1736940 w 1905000"/>
              <a:gd name="connsiteY67" fmla="*/ 155368 h 1473200"/>
              <a:gd name="connsiteX68" fmla="*/ 1741237 w 1905000"/>
              <a:gd name="connsiteY68" fmla="*/ 159733 h 1473200"/>
              <a:gd name="connsiteX69" fmla="*/ 1745534 w 1905000"/>
              <a:gd name="connsiteY69" fmla="*/ 164166 h 1473200"/>
              <a:gd name="connsiteX70" fmla="*/ 1749695 w 1905000"/>
              <a:gd name="connsiteY70" fmla="*/ 168668 h 1473200"/>
              <a:gd name="connsiteX71" fmla="*/ 1753855 w 1905000"/>
              <a:gd name="connsiteY71" fmla="*/ 173169 h 1473200"/>
              <a:gd name="connsiteX72" fmla="*/ 1757879 w 1905000"/>
              <a:gd name="connsiteY72" fmla="*/ 177671 h 1473200"/>
              <a:gd name="connsiteX73" fmla="*/ 1761904 w 1905000"/>
              <a:gd name="connsiteY73" fmla="*/ 182309 h 1473200"/>
              <a:gd name="connsiteX74" fmla="*/ 1765791 w 1905000"/>
              <a:gd name="connsiteY74" fmla="*/ 186946 h 1473200"/>
              <a:gd name="connsiteX75" fmla="*/ 1769679 w 1905000"/>
              <a:gd name="connsiteY75" fmla="*/ 191653 h 1473200"/>
              <a:gd name="connsiteX76" fmla="*/ 1773567 w 1905000"/>
              <a:gd name="connsiteY76" fmla="*/ 196427 h 1473200"/>
              <a:gd name="connsiteX77" fmla="*/ 1777318 w 1905000"/>
              <a:gd name="connsiteY77" fmla="*/ 201133 h 1473200"/>
              <a:gd name="connsiteX78" fmla="*/ 1781069 w 1905000"/>
              <a:gd name="connsiteY78" fmla="*/ 205975 h 1473200"/>
              <a:gd name="connsiteX79" fmla="*/ 1784753 w 1905000"/>
              <a:gd name="connsiteY79" fmla="*/ 210818 h 1473200"/>
              <a:gd name="connsiteX80" fmla="*/ 1788368 w 1905000"/>
              <a:gd name="connsiteY80" fmla="*/ 215728 h 1473200"/>
              <a:gd name="connsiteX81" fmla="*/ 1791846 w 1905000"/>
              <a:gd name="connsiteY81" fmla="*/ 220707 h 1473200"/>
              <a:gd name="connsiteX82" fmla="*/ 1795393 w 1905000"/>
              <a:gd name="connsiteY82" fmla="*/ 225618 h 1473200"/>
              <a:gd name="connsiteX83" fmla="*/ 1798803 w 1905000"/>
              <a:gd name="connsiteY83" fmla="*/ 230665 h 1473200"/>
              <a:gd name="connsiteX84" fmla="*/ 1802213 w 1905000"/>
              <a:gd name="connsiteY84" fmla="*/ 235712 h 1473200"/>
              <a:gd name="connsiteX85" fmla="*/ 1805556 w 1905000"/>
              <a:gd name="connsiteY85" fmla="*/ 240827 h 1473200"/>
              <a:gd name="connsiteX86" fmla="*/ 1808829 w 1905000"/>
              <a:gd name="connsiteY86" fmla="*/ 245943 h 1473200"/>
              <a:gd name="connsiteX87" fmla="*/ 1811967 w 1905000"/>
              <a:gd name="connsiteY87" fmla="*/ 251058 h 1473200"/>
              <a:gd name="connsiteX88" fmla="*/ 1815173 w 1905000"/>
              <a:gd name="connsiteY88" fmla="*/ 256241 h 1473200"/>
              <a:gd name="connsiteX89" fmla="*/ 1818242 w 1905000"/>
              <a:gd name="connsiteY89" fmla="*/ 261425 h 1473200"/>
              <a:gd name="connsiteX90" fmla="*/ 1821311 w 1905000"/>
              <a:gd name="connsiteY90" fmla="*/ 266745 h 1473200"/>
              <a:gd name="connsiteX91" fmla="*/ 1824312 w 1905000"/>
              <a:gd name="connsiteY91" fmla="*/ 271997 h 1473200"/>
              <a:gd name="connsiteX92" fmla="*/ 1827245 w 1905000"/>
              <a:gd name="connsiteY92" fmla="*/ 277316 h 1473200"/>
              <a:gd name="connsiteX93" fmla="*/ 1830042 w 1905000"/>
              <a:gd name="connsiteY93" fmla="*/ 282568 h 1473200"/>
              <a:gd name="connsiteX94" fmla="*/ 1832906 w 1905000"/>
              <a:gd name="connsiteY94" fmla="*/ 287956 h 1473200"/>
              <a:gd name="connsiteX95" fmla="*/ 1835703 w 1905000"/>
              <a:gd name="connsiteY95" fmla="*/ 293412 h 1473200"/>
              <a:gd name="connsiteX96" fmla="*/ 1838431 w 1905000"/>
              <a:gd name="connsiteY96" fmla="*/ 298869 h 1473200"/>
              <a:gd name="connsiteX97" fmla="*/ 1841023 w 1905000"/>
              <a:gd name="connsiteY97" fmla="*/ 304325 h 1473200"/>
              <a:gd name="connsiteX98" fmla="*/ 1843615 w 1905000"/>
              <a:gd name="connsiteY98" fmla="*/ 309781 h 1473200"/>
              <a:gd name="connsiteX99" fmla="*/ 1846206 w 1905000"/>
              <a:gd name="connsiteY99" fmla="*/ 315238 h 1473200"/>
              <a:gd name="connsiteX100" fmla="*/ 1848730 w 1905000"/>
              <a:gd name="connsiteY100" fmla="*/ 320762 h 1473200"/>
              <a:gd name="connsiteX101" fmla="*/ 1851185 w 1905000"/>
              <a:gd name="connsiteY101" fmla="*/ 326423 h 1473200"/>
              <a:gd name="connsiteX102" fmla="*/ 1853504 w 1905000"/>
              <a:gd name="connsiteY102" fmla="*/ 332016 h 1473200"/>
              <a:gd name="connsiteX103" fmla="*/ 1855823 w 1905000"/>
              <a:gd name="connsiteY103" fmla="*/ 337608 h 1473200"/>
              <a:gd name="connsiteX104" fmla="*/ 1858143 w 1905000"/>
              <a:gd name="connsiteY104" fmla="*/ 343201 h 1473200"/>
              <a:gd name="connsiteX105" fmla="*/ 1860257 w 1905000"/>
              <a:gd name="connsiteY105" fmla="*/ 348862 h 1473200"/>
              <a:gd name="connsiteX106" fmla="*/ 1862508 w 1905000"/>
              <a:gd name="connsiteY106" fmla="*/ 354523 h 1473200"/>
              <a:gd name="connsiteX107" fmla="*/ 1864554 w 1905000"/>
              <a:gd name="connsiteY107" fmla="*/ 360184 h 1473200"/>
              <a:gd name="connsiteX108" fmla="*/ 1866668 w 1905000"/>
              <a:gd name="connsiteY108" fmla="*/ 365981 h 1473200"/>
              <a:gd name="connsiteX109" fmla="*/ 1868646 w 1905000"/>
              <a:gd name="connsiteY109" fmla="*/ 371710 h 1473200"/>
              <a:gd name="connsiteX110" fmla="*/ 1870556 w 1905000"/>
              <a:gd name="connsiteY110" fmla="*/ 377439 h 1473200"/>
              <a:gd name="connsiteX111" fmla="*/ 1872466 w 1905000"/>
              <a:gd name="connsiteY111" fmla="*/ 383237 h 1473200"/>
              <a:gd name="connsiteX112" fmla="*/ 1874307 w 1905000"/>
              <a:gd name="connsiteY112" fmla="*/ 389034 h 1473200"/>
              <a:gd name="connsiteX113" fmla="*/ 1876081 w 1905000"/>
              <a:gd name="connsiteY113" fmla="*/ 394763 h 1473200"/>
              <a:gd name="connsiteX114" fmla="*/ 1877786 w 1905000"/>
              <a:gd name="connsiteY114" fmla="*/ 400629 h 1473200"/>
              <a:gd name="connsiteX115" fmla="*/ 1879491 w 1905000"/>
              <a:gd name="connsiteY115" fmla="*/ 406562 h 1473200"/>
              <a:gd name="connsiteX116" fmla="*/ 1881060 w 1905000"/>
              <a:gd name="connsiteY116" fmla="*/ 412360 h 1473200"/>
              <a:gd name="connsiteX117" fmla="*/ 1882697 w 1905000"/>
              <a:gd name="connsiteY117" fmla="*/ 418293 h 1473200"/>
              <a:gd name="connsiteX118" fmla="*/ 1884129 w 1905000"/>
              <a:gd name="connsiteY118" fmla="*/ 424091 h 1473200"/>
              <a:gd name="connsiteX119" fmla="*/ 1885630 w 1905000"/>
              <a:gd name="connsiteY119" fmla="*/ 430024 h 1473200"/>
              <a:gd name="connsiteX120" fmla="*/ 1887062 w 1905000"/>
              <a:gd name="connsiteY120" fmla="*/ 435890 h 1473200"/>
              <a:gd name="connsiteX121" fmla="*/ 1888358 w 1905000"/>
              <a:gd name="connsiteY121" fmla="*/ 441892 h 1473200"/>
              <a:gd name="connsiteX122" fmla="*/ 1889654 w 1905000"/>
              <a:gd name="connsiteY122" fmla="*/ 447757 h 1473200"/>
              <a:gd name="connsiteX123" fmla="*/ 1890881 w 1905000"/>
              <a:gd name="connsiteY123" fmla="*/ 453759 h 1473200"/>
              <a:gd name="connsiteX124" fmla="*/ 1892109 w 1905000"/>
              <a:gd name="connsiteY124" fmla="*/ 459693 h 1473200"/>
              <a:gd name="connsiteX125" fmla="*/ 1893269 w 1905000"/>
              <a:gd name="connsiteY125" fmla="*/ 465627 h 1473200"/>
              <a:gd name="connsiteX126" fmla="*/ 1894360 w 1905000"/>
              <a:gd name="connsiteY126" fmla="*/ 471629 h 1473200"/>
              <a:gd name="connsiteX127" fmla="*/ 1895315 w 1905000"/>
              <a:gd name="connsiteY127" fmla="*/ 477631 h 1473200"/>
              <a:gd name="connsiteX128" fmla="*/ 1896338 w 1905000"/>
              <a:gd name="connsiteY128" fmla="*/ 483633 h 1473200"/>
              <a:gd name="connsiteX129" fmla="*/ 1897225 w 1905000"/>
              <a:gd name="connsiteY129" fmla="*/ 489566 h 1473200"/>
              <a:gd name="connsiteX130" fmla="*/ 1898111 w 1905000"/>
              <a:gd name="connsiteY130" fmla="*/ 495636 h 1473200"/>
              <a:gd name="connsiteX131" fmla="*/ 1898930 w 1905000"/>
              <a:gd name="connsiteY131" fmla="*/ 501638 h 1473200"/>
              <a:gd name="connsiteX132" fmla="*/ 1899680 w 1905000"/>
              <a:gd name="connsiteY132" fmla="*/ 507572 h 1473200"/>
              <a:gd name="connsiteX133" fmla="*/ 1900430 w 1905000"/>
              <a:gd name="connsiteY133" fmla="*/ 513642 h 1473200"/>
              <a:gd name="connsiteX134" fmla="*/ 1901112 w 1905000"/>
              <a:gd name="connsiteY134" fmla="*/ 519644 h 1473200"/>
              <a:gd name="connsiteX135" fmla="*/ 1901726 w 1905000"/>
              <a:gd name="connsiteY135" fmla="*/ 525714 h 1473200"/>
              <a:gd name="connsiteX136" fmla="*/ 1902272 w 1905000"/>
              <a:gd name="connsiteY136" fmla="*/ 531716 h 1473200"/>
              <a:gd name="connsiteX137" fmla="*/ 1902749 w 1905000"/>
              <a:gd name="connsiteY137" fmla="*/ 537718 h 1473200"/>
              <a:gd name="connsiteX138" fmla="*/ 1903227 w 1905000"/>
              <a:gd name="connsiteY138" fmla="*/ 544539 h 1473200"/>
              <a:gd name="connsiteX139" fmla="*/ 1903704 w 1905000"/>
              <a:gd name="connsiteY139" fmla="*/ 551427 h 1473200"/>
              <a:gd name="connsiteX140" fmla="*/ 1904114 w 1905000"/>
              <a:gd name="connsiteY140" fmla="*/ 558247 h 1473200"/>
              <a:gd name="connsiteX141" fmla="*/ 1904386 w 1905000"/>
              <a:gd name="connsiteY141" fmla="*/ 565068 h 1473200"/>
              <a:gd name="connsiteX142" fmla="*/ 1904591 w 1905000"/>
              <a:gd name="connsiteY142" fmla="*/ 571888 h 1473200"/>
              <a:gd name="connsiteX143" fmla="*/ 1904864 w 1905000"/>
              <a:gd name="connsiteY143" fmla="*/ 578640 h 1473200"/>
              <a:gd name="connsiteX144" fmla="*/ 1904932 w 1905000"/>
              <a:gd name="connsiteY144" fmla="*/ 585461 h 1473200"/>
              <a:gd name="connsiteX145" fmla="*/ 1905000 w 1905000"/>
              <a:gd name="connsiteY145" fmla="*/ 592281 h 1473200"/>
              <a:gd name="connsiteX146" fmla="*/ 1904932 w 1905000"/>
              <a:gd name="connsiteY146" fmla="*/ 599033 h 1473200"/>
              <a:gd name="connsiteX147" fmla="*/ 1904864 w 1905000"/>
              <a:gd name="connsiteY147" fmla="*/ 605854 h 1473200"/>
              <a:gd name="connsiteX148" fmla="*/ 1904727 w 1905000"/>
              <a:gd name="connsiteY148" fmla="*/ 612606 h 1473200"/>
              <a:gd name="connsiteX149" fmla="*/ 1904455 w 1905000"/>
              <a:gd name="connsiteY149" fmla="*/ 619358 h 1473200"/>
              <a:gd name="connsiteX150" fmla="*/ 1904182 w 1905000"/>
              <a:gd name="connsiteY150" fmla="*/ 626178 h 1473200"/>
              <a:gd name="connsiteX151" fmla="*/ 1903841 w 1905000"/>
              <a:gd name="connsiteY151" fmla="*/ 632931 h 1473200"/>
              <a:gd name="connsiteX152" fmla="*/ 1903500 w 1905000"/>
              <a:gd name="connsiteY152" fmla="*/ 639614 h 1473200"/>
              <a:gd name="connsiteX153" fmla="*/ 1902954 w 1905000"/>
              <a:gd name="connsiteY153" fmla="*/ 646367 h 1473200"/>
              <a:gd name="connsiteX154" fmla="*/ 1902408 w 1905000"/>
              <a:gd name="connsiteY154" fmla="*/ 652982 h 1473200"/>
              <a:gd name="connsiteX155" fmla="*/ 1901794 w 1905000"/>
              <a:gd name="connsiteY155" fmla="*/ 659735 h 1473200"/>
              <a:gd name="connsiteX156" fmla="*/ 1901112 w 1905000"/>
              <a:gd name="connsiteY156" fmla="*/ 666419 h 1473200"/>
              <a:gd name="connsiteX157" fmla="*/ 1900430 w 1905000"/>
              <a:gd name="connsiteY157" fmla="*/ 673034 h 1473200"/>
              <a:gd name="connsiteX158" fmla="*/ 1899544 w 1905000"/>
              <a:gd name="connsiteY158" fmla="*/ 679718 h 1473200"/>
              <a:gd name="connsiteX159" fmla="*/ 1898725 w 1905000"/>
              <a:gd name="connsiteY159" fmla="*/ 686266 h 1473200"/>
              <a:gd name="connsiteX160" fmla="*/ 1897770 w 1905000"/>
              <a:gd name="connsiteY160" fmla="*/ 692882 h 1473200"/>
              <a:gd name="connsiteX161" fmla="*/ 1896815 w 1905000"/>
              <a:gd name="connsiteY161" fmla="*/ 699497 h 1473200"/>
              <a:gd name="connsiteX162" fmla="*/ 1895724 w 1905000"/>
              <a:gd name="connsiteY162" fmla="*/ 706045 h 1473200"/>
              <a:gd name="connsiteX163" fmla="*/ 1894565 w 1905000"/>
              <a:gd name="connsiteY163" fmla="*/ 712592 h 1473200"/>
              <a:gd name="connsiteX164" fmla="*/ 1893405 w 1905000"/>
              <a:gd name="connsiteY164" fmla="*/ 719140 h 1473200"/>
              <a:gd name="connsiteX165" fmla="*/ 1892109 w 1905000"/>
              <a:gd name="connsiteY165" fmla="*/ 725551 h 1473200"/>
              <a:gd name="connsiteX166" fmla="*/ 1890813 w 1905000"/>
              <a:gd name="connsiteY166" fmla="*/ 732099 h 1473200"/>
              <a:gd name="connsiteX167" fmla="*/ 1889449 w 1905000"/>
              <a:gd name="connsiteY167" fmla="*/ 738442 h 1473200"/>
              <a:gd name="connsiteX168" fmla="*/ 1887949 w 1905000"/>
              <a:gd name="connsiteY168" fmla="*/ 744853 h 1473200"/>
              <a:gd name="connsiteX169" fmla="*/ 1886516 w 1905000"/>
              <a:gd name="connsiteY169" fmla="*/ 751264 h 1473200"/>
              <a:gd name="connsiteX170" fmla="*/ 1884879 w 1905000"/>
              <a:gd name="connsiteY170" fmla="*/ 757607 h 1473200"/>
              <a:gd name="connsiteX171" fmla="*/ 1883311 w 1905000"/>
              <a:gd name="connsiteY171" fmla="*/ 763882 h 1473200"/>
              <a:gd name="connsiteX172" fmla="*/ 1881605 w 1905000"/>
              <a:gd name="connsiteY172" fmla="*/ 770156 h 1473200"/>
              <a:gd name="connsiteX173" fmla="*/ 1879832 w 1905000"/>
              <a:gd name="connsiteY173" fmla="*/ 776499 h 1473200"/>
              <a:gd name="connsiteX174" fmla="*/ 1877991 w 1905000"/>
              <a:gd name="connsiteY174" fmla="*/ 782706 h 1473200"/>
              <a:gd name="connsiteX175" fmla="*/ 1876081 w 1905000"/>
              <a:gd name="connsiteY175" fmla="*/ 788844 h 1473200"/>
              <a:gd name="connsiteX176" fmla="*/ 1874171 w 1905000"/>
              <a:gd name="connsiteY176" fmla="*/ 795051 h 1473200"/>
              <a:gd name="connsiteX177" fmla="*/ 1872193 w 1905000"/>
              <a:gd name="connsiteY177" fmla="*/ 801121 h 1473200"/>
              <a:gd name="connsiteX178" fmla="*/ 1870079 w 1905000"/>
              <a:gd name="connsiteY178" fmla="*/ 807259 h 1473200"/>
              <a:gd name="connsiteX179" fmla="*/ 1867964 w 1905000"/>
              <a:gd name="connsiteY179" fmla="*/ 813193 h 1473200"/>
              <a:gd name="connsiteX180" fmla="*/ 1865713 w 1905000"/>
              <a:gd name="connsiteY180" fmla="*/ 819263 h 1473200"/>
              <a:gd name="connsiteX181" fmla="*/ 1863531 w 1905000"/>
              <a:gd name="connsiteY181" fmla="*/ 825197 h 1473200"/>
              <a:gd name="connsiteX182" fmla="*/ 1861212 w 1905000"/>
              <a:gd name="connsiteY182" fmla="*/ 831062 h 1473200"/>
              <a:gd name="connsiteX183" fmla="*/ 1858825 w 1905000"/>
              <a:gd name="connsiteY183" fmla="*/ 836996 h 1473200"/>
              <a:gd name="connsiteX184" fmla="*/ 1856369 w 1905000"/>
              <a:gd name="connsiteY184" fmla="*/ 842793 h 1473200"/>
              <a:gd name="connsiteX185" fmla="*/ 1853846 w 1905000"/>
              <a:gd name="connsiteY185" fmla="*/ 848591 h 1473200"/>
              <a:gd name="connsiteX186" fmla="*/ 1851322 w 1905000"/>
              <a:gd name="connsiteY186" fmla="*/ 854320 h 1473200"/>
              <a:gd name="connsiteX187" fmla="*/ 1848662 w 1905000"/>
              <a:gd name="connsiteY187" fmla="*/ 860049 h 1473200"/>
              <a:gd name="connsiteX188" fmla="*/ 1845934 w 1905000"/>
              <a:gd name="connsiteY188" fmla="*/ 865642 h 1473200"/>
              <a:gd name="connsiteX189" fmla="*/ 1843205 w 1905000"/>
              <a:gd name="connsiteY189" fmla="*/ 871234 h 1473200"/>
              <a:gd name="connsiteX190" fmla="*/ 1840409 w 1905000"/>
              <a:gd name="connsiteY190" fmla="*/ 876895 h 1473200"/>
              <a:gd name="connsiteX191" fmla="*/ 1837476 w 1905000"/>
              <a:gd name="connsiteY191" fmla="*/ 882420 h 1473200"/>
              <a:gd name="connsiteX192" fmla="*/ 1834611 w 1905000"/>
              <a:gd name="connsiteY192" fmla="*/ 887808 h 1473200"/>
              <a:gd name="connsiteX193" fmla="*/ 1831610 w 1905000"/>
              <a:gd name="connsiteY193" fmla="*/ 893196 h 1473200"/>
              <a:gd name="connsiteX194" fmla="*/ 1828541 w 1905000"/>
              <a:gd name="connsiteY194" fmla="*/ 898584 h 1473200"/>
              <a:gd name="connsiteX195" fmla="*/ 1825404 w 1905000"/>
              <a:gd name="connsiteY195" fmla="*/ 903836 h 1473200"/>
              <a:gd name="connsiteX196" fmla="*/ 1822266 w 1905000"/>
              <a:gd name="connsiteY196" fmla="*/ 909087 h 1473200"/>
              <a:gd name="connsiteX197" fmla="*/ 1819060 w 1905000"/>
              <a:gd name="connsiteY197" fmla="*/ 914271 h 1473200"/>
              <a:gd name="connsiteX198" fmla="*/ 1815718 w 1905000"/>
              <a:gd name="connsiteY198" fmla="*/ 919454 h 1473200"/>
              <a:gd name="connsiteX199" fmla="*/ 1812376 w 1905000"/>
              <a:gd name="connsiteY199" fmla="*/ 924501 h 1473200"/>
              <a:gd name="connsiteX200" fmla="*/ 1808966 w 1905000"/>
              <a:gd name="connsiteY200" fmla="*/ 929548 h 1473200"/>
              <a:gd name="connsiteX201" fmla="*/ 1805419 w 1905000"/>
              <a:gd name="connsiteY201" fmla="*/ 934459 h 1473200"/>
              <a:gd name="connsiteX202" fmla="*/ 1801941 w 1905000"/>
              <a:gd name="connsiteY202" fmla="*/ 939370 h 1473200"/>
              <a:gd name="connsiteX203" fmla="*/ 1798326 w 1905000"/>
              <a:gd name="connsiteY203" fmla="*/ 944212 h 1473200"/>
              <a:gd name="connsiteX204" fmla="*/ 1794711 w 1905000"/>
              <a:gd name="connsiteY204" fmla="*/ 948986 h 1473200"/>
              <a:gd name="connsiteX205" fmla="*/ 1790959 w 1905000"/>
              <a:gd name="connsiteY205" fmla="*/ 953693 h 1473200"/>
              <a:gd name="connsiteX206" fmla="*/ 1787208 w 1905000"/>
              <a:gd name="connsiteY206" fmla="*/ 958330 h 1473200"/>
              <a:gd name="connsiteX207" fmla="*/ 1783388 w 1905000"/>
              <a:gd name="connsiteY207" fmla="*/ 962900 h 1473200"/>
              <a:gd name="connsiteX208" fmla="*/ 1779501 w 1905000"/>
              <a:gd name="connsiteY208" fmla="*/ 967401 h 1473200"/>
              <a:gd name="connsiteX209" fmla="*/ 1775545 w 1905000"/>
              <a:gd name="connsiteY209" fmla="*/ 971903 h 1473200"/>
              <a:gd name="connsiteX210" fmla="*/ 1771521 w 1905000"/>
              <a:gd name="connsiteY210" fmla="*/ 976268 h 1473200"/>
              <a:gd name="connsiteX211" fmla="*/ 1767496 w 1905000"/>
              <a:gd name="connsiteY211" fmla="*/ 980565 h 1473200"/>
              <a:gd name="connsiteX212" fmla="*/ 1763336 w 1905000"/>
              <a:gd name="connsiteY212" fmla="*/ 984862 h 1473200"/>
              <a:gd name="connsiteX213" fmla="*/ 1759175 w 1905000"/>
              <a:gd name="connsiteY213" fmla="*/ 988954 h 1473200"/>
              <a:gd name="connsiteX214" fmla="*/ 1754878 w 1905000"/>
              <a:gd name="connsiteY214" fmla="*/ 993046 h 1473200"/>
              <a:gd name="connsiteX215" fmla="*/ 1750581 w 1905000"/>
              <a:gd name="connsiteY215" fmla="*/ 997138 h 1473200"/>
              <a:gd name="connsiteX216" fmla="*/ 1746216 w 1905000"/>
              <a:gd name="connsiteY216" fmla="*/ 1001094 h 1473200"/>
              <a:gd name="connsiteX217" fmla="*/ 1741851 w 1905000"/>
              <a:gd name="connsiteY217" fmla="*/ 1004914 h 1473200"/>
              <a:gd name="connsiteX218" fmla="*/ 1737417 w 1905000"/>
              <a:gd name="connsiteY218" fmla="*/ 1008801 h 1473200"/>
              <a:gd name="connsiteX219" fmla="*/ 1732848 w 1905000"/>
              <a:gd name="connsiteY219" fmla="*/ 1012484 h 1473200"/>
              <a:gd name="connsiteX220" fmla="*/ 1728278 w 1905000"/>
              <a:gd name="connsiteY220" fmla="*/ 1016099 h 1473200"/>
              <a:gd name="connsiteX221" fmla="*/ 1723640 w 1905000"/>
              <a:gd name="connsiteY221" fmla="*/ 1019714 h 1473200"/>
              <a:gd name="connsiteX222" fmla="*/ 1718934 w 1905000"/>
              <a:gd name="connsiteY222" fmla="*/ 1023192 h 1473200"/>
              <a:gd name="connsiteX223" fmla="*/ 1714159 w 1905000"/>
              <a:gd name="connsiteY223" fmla="*/ 1026671 h 1473200"/>
              <a:gd name="connsiteX224" fmla="*/ 1709385 w 1905000"/>
              <a:gd name="connsiteY224" fmla="*/ 1029944 h 1473200"/>
              <a:gd name="connsiteX225" fmla="*/ 1704474 w 1905000"/>
              <a:gd name="connsiteY225" fmla="*/ 1033150 h 1473200"/>
              <a:gd name="connsiteX226" fmla="*/ 1699563 w 1905000"/>
              <a:gd name="connsiteY226" fmla="*/ 1036355 h 1473200"/>
              <a:gd name="connsiteX227" fmla="*/ 1694584 w 1905000"/>
              <a:gd name="connsiteY227" fmla="*/ 1039425 h 1473200"/>
              <a:gd name="connsiteX228" fmla="*/ 1689469 w 1905000"/>
              <a:gd name="connsiteY228" fmla="*/ 1042426 h 1473200"/>
              <a:gd name="connsiteX229" fmla="*/ 1684421 w 1905000"/>
              <a:gd name="connsiteY229" fmla="*/ 1045358 h 1473200"/>
              <a:gd name="connsiteX230" fmla="*/ 1679306 w 1905000"/>
              <a:gd name="connsiteY230" fmla="*/ 1048155 h 1473200"/>
              <a:gd name="connsiteX231" fmla="*/ 1674054 w 1905000"/>
              <a:gd name="connsiteY231" fmla="*/ 1050951 h 1473200"/>
              <a:gd name="connsiteX232" fmla="*/ 1668802 w 1905000"/>
              <a:gd name="connsiteY232" fmla="*/ 1053543 h 1473200"/>
              <a:gd name="connsiteX233" fmla="*/ 1663414 w 1905000"/>
              <a:gd name="connsiteY233" fmla="*/ 1056066 h 1473200"/>
              <a:gd name="connsiteX234" fmla="*/ 1658025 w 1905000"/>
              <a:gd name="connsiteY234" fmla="*/ 1058590 h 1473200"/>
              <a:gd name="connsiteX235" fmla="*/ 1652569 w 1905000"/>
              <a:gd name="connsiteY235" fmla="*/ 1060977 h 1473200"/>
              <a:gd name="connsiteX236" fmla="*/ 1647181 w 1905000"/>
              <a:gd name="connsiteY236" fmla="*/ 1063228 h 1473200"/>
              <a:gd name="connsiteX237" fmla="*/ 1641588 w 1905000"/>
              <a:gd name="connsiteY237" fmla="*/ 1065410 h 1473200"/>
              <a:gd name="connsiteX238" fmla="*/ 1635927 w 1905000"/>
              <a:gd name="connsiteY238" fmla="*/ 1067525 h 1473200"/>
              <a:gd name="connsiteX239" fmla="*/ 1630265 w 1905000"/>
              <a:gd name="connsiteY239" fmla="*/ 1069502 h 1473200"/>
              <a:gd name="connsiteX240" fmla="*/ 1624604 w 1905000"/>
              <a:gd name="connsiteY240" fmla="*/ 1071412 h 1473200"/>
              <a:gd name="connsiteX241" fmla="*/ 1618875 w 1905000"/>
              <a:gd name="connsiteY241" fmla="*/ 1073254 h 1473200"/>
              <a:gd name="connsiteX242" fmla="*/ 1613009 w 1905000"/>
              <a:gd name="connsiteY242" fmla="*/ 1074959 h 1473200"/>
              <a:gd name="connsiteX243" fmla="*/ 1607144 w 1905000"/>
              <a:gd name="connsiteY243" fmla="*/ 1076596 h 1473200"/>
              <a:gd name="connsiteX244" fmla="*/ 1601210 w 1905000"/>
              <a:gd name="connsiteY244" fmla="*/ 1078096 h 1473200"/>
              <a:gd name="connsiteX245" fmla="*/ 1595207 w 1905000"/>
              <a:gd name="connsiteY245" fmla="*/ 1079460 h 1473200"/>
              <a:gd name="connsiteX246" fmla="*/ 1589205 w 1905000"/>
              <a:gd name="connsiteY246" fmla="*/ 1080756 h 1473200"/>
              <a:gd name="connsiteX247" fmla="*/ 1583067 w 1905000"/>
              <a:gd name="connsiteY247" fmla="*/ 1081984 h 1473200"/>
              <a:gd name="connsiteX248" fmla="*/ 1576928 w 1905000"/>
              <a:gd name="connsiteY248" fmla="*/ 1083075 h 1473200"/>
              <a:gd name="connsiteX249" fmla="*/ 1570721 w 1905000"/>
              <a:gd name="connsiteY249" fmla="*/ 1084098 h 1473200"/>
              <a:gd name="connsiteX250" fmla="*/ 1564378 w 1905000"/>
              <a:gd name="connsiteY250" fmla="*/ 1084985 h 1473200"/>
              <a:gd name="connsiteX251" fmla="*/ 1558103 w 1905000"/>
              <a:gd name="connsiteY251" fmla="*/ 1085735 h 1473200"/>
              <a:gd name="connsiteX252" fmla="*/ 1551760 w 1905000"/>
              <a:gd name="connsiteY252" fmla="*/ 1086485 h 1473200"/>
              <a:gd name="connsiteX253" fmla="*/ 1545281 w 1905000"/>
              <a:gd name="connsiteY253" fmla="*/ 1086963 h 1473200"/>
              <a:gd name="connsiteX254" fmla="*/ 1538869 w 1905000"/>
              <a:gd name="connsiteY254" fmla="*/ 1087440 h 1473200"/>
              <a:gd name="connsiteX255" fmla="*/ 1532253 w 1905000"/>
              <a:gd name="connsiteY255" fmla="*/ 1087849 h 1473200"/>
              <a:gd name="connsiteX256" fmla="*/ 1525774 w 1905000"/>
              <a:gd name="connsiteY256" fmla="*/ 1088054 h 1473200"/>
              <a:gd name="connsiteX257" fmla="*/ 1519089 w 1905000"/>
              <a:gd name="connsiteY257" fmla="*/ 1088122 h 1473200"/>
              <a:gd name="connsiteX258" fmla="*/ 1512405 w 1905000"/>
              <a:gd name="connsiteY258" fmla="*/ 1088122 h 1473200"/>
              <a:gd name="connsiteX259" fmla="*/ 1505653 w 1905000"/>
              <a:gd name="connsiteY259" fmla="*/ 1088054 h 1473200"/>
              <a:gd name="connsiteX260" fmla="*/ 1498832 w 1905000"/>
              <a:gd name="connsiteY260" fmla="*/ 1087849 h 1473200"/>
              <a:gd name="connsiteX261" fmla="*/ 1492011 w 1905000"/>
              <a:gd name="connsiteY261" fmla="*/ 1087508 h 1473200"/>
              <a:gd name="connsiteX262" fmla="*/ 1485123 w 1905000"/>
              <a:gd name="connsiteY262" fmla="*/ 1087099 h 1473200"/>
              <a:gd name="connsiteX263" fmla="*/ 1478097 w 1905000"/>
              <a:gd name="connsiteY263" fmla="*/ 1086485 h 1473200"/>
              <a:gd name="connsiteX264" fmla="*/ 1471140 w 1905000"/>
              <a:gd name="connsiteY264" fmla="*/ 1085735 h 1473200"/>
              <a:gd name="connsiteX265" fmla="*/ 1464115 w 1905000"/>
              <a:gd name="connsiteY265" fmla="*/ 1084917 h 1473200"/>
              <a:gd name="connsiteX266" fmla="*/ 1439902 w 1905000"/>
              <a:gd name="connsiteY266" fmla="*/ 1081916 h 1473200"/>
              <a:gd name="connsiteX267" fmla="*/ 1416303 w 1905000"/>
              <a:gd name="connsiteY267" fmla="*/ 1078915 h 1473200"/>
              <a:gd name="connsiteX268" fmla="*/ 1393249 w 1905000"/>
              <a:gd name="connsiteY268" fmla="*/ 1075982 h 1473200"/>
              <a:gd name="connsiteX269" fmla="*/ 1370673 w 1905000"/>
              <a:gd name="connsiteY269" fmla="*/ 1073049 h 1473200"/>
              <a:gd name="connsiteX270" fmla="*/ 1327021 w 1905000"/>
              <a:gd name="connsiteY270" fmla="*/ 1067184 h 1473200"/>
              <a:gd name="connsiteX271" fmla="*/ 1285210 w 1905000"/>
              <a:gd name="connsiteY271" fmla="*/ 1061454 h 1473200"/>
              <a:gd name="connsiteX272" fmla="*/ 1245378 w 1905000"/>
              <a:gd name="connsiteY272" fmla="*/ 1055862 h 1473200"/>
              <a:gd name="connsiteX273" fmla="*/ 1207250 w 1905000"/>
              <a:gd name="connsiteY273" fmla="*/ 1050405 h 1473200"/>
              <a:gd name="connsiteX274" fmla="*/ 1170828 w 1905000"/>
              <a:gd name="connsiteY274" fmla="*/ 1045017 h 1473200"/>
              <a:gd name="connsiteX275" fmla="*/ 1135975 w 1905000"/>
              <a:gd name="connsiteY275" fmla="*/ 1039902 h 1473200"/>
              <a:gd name="connsiteX276" fmla="*/ 1070906 w 1905000"/>
              <a:gd name="connsiteY276" fmla="*/ 1030217 h 1473200"/>
              <a:gd name="connsiteX277" fmla="*/ 1040418 w 1905000"/>
              <a:gd name="connsiteY277" fmla="*/ 1025716 h 1473200"/>
              <a:gd name="connsiteX278" fmla="*/ 1011294 w 1905000"/>
              <a:gd name="connsiteY278" fmla="*/ 1021487 h 1473200"/>
              <a:gd name="connsiteX279" fmla="*/ 983466 w 1905000"/>
              <a:gd name="connsiteY279" fmla="*/ 1017463 h 1473200"/>
              <a:gd name="connsiteX280" fmla="*/ 956661 w 1905000"/>
              <a:gd name="connsiteY280" fmla="*/ 1013780 h 1473200"/>
              <a:gd name="connsiteX281" fmla="*/ 931083 w 1905000"/>
              <a:gd name="connsiteY281" fmla="*/ 1010302 h 1473200"/>
              <a:gd name="connsiteX282" fmla="*/ 918534 w 1905000"/>
              <a:gd name="connsiteY282" fmla="*/ 1008665 h 1473200"/>
              <a:gd name="connsiteX283" fmla="*/ 906393 w 1905000"/>
              <a:gd name="connsiteY283" fmla="*/ 1007164 h 1473200"/>
              <a:gd name="connsiteX284" fmla="*/ 894389 w 1905000"/>
              <a:gd name="connsiteY284" fmla="*/ 1005800 h 1473200"/>
              <a:gd name="connsiteX285" fmla="*/ 882657 w 1905000"/>
              <a:gd name="connsiteY285" fmla="*/ 1004368 h 1473200"/>
              <a:gd name="connsiteX286" fmla="*/ 871062 w 1905000"/>
              <a:gd name="connsiteY286" fmla="*/ 1003140 h 1473200"/>
              <a:gd name="connsiteX287" fmla="*/ 859808 w 1905000"/>
              <a:gd name="connsiteY287" fmla="*/ 1001913 h 1473200"/>
              <a:gd name="connsiteX288" fmla="*/ 848622 w 1905000"/>
              <a:gd name="connsiteY288" fmla="*/ 1000890 h 1473200"/>
              <a:gd name="connsiteX289" fmla="*/ 837641 w 1905000"/>
              <a:gd name="connsiteY289" fmla="*/ 999866 h 1473200"/>
              <a:gd name="connsiteX290" fmla="*/ 826933 w 1905000"/>
              <a:gd name="connsiteY290" fmla="*/ 999048 h 1473200"/>
              <a:gd name="connsiteX291" fmla="*/ 816224 w 1905000"/>
              <a:gd name="connsiteY291" fmla="*/ 998161 h 1473200"/>
              <a:gd name="connsiteX292" fmla="*/ 805857 w 1905000"/>
              <a:gd name="connsiteY292" fmla="*/ 997479 h 1473200"/>
              <a:gd name="connsiteX293" fmla="*/ 795489 w 1905000"/>
              <a:gd name="connsiteY293" fmla="*/ 996934 h 1473200"/>
              <a:gd name="connsiteX294" fmla="*/ 785327 w 1905000"/>
              <a:gd name="connsiteY294" fmla="*/ 996456 h 1473200"/>
              <a:gd name="connsiteX295" fmla="*/ 775232 w 1905000"/>
              <a:gd name="connsiteY295" fmla="*/ 996047 h 1473200"/>
              <a:gd name="connsiteX296" fmla="*/ 765342 w 1905000"/>
              <a:gd name="connsiteY296" fmla="*/ 995842 h 1473200"/>
              <a:gd name="connsiteX297" fmla="*/ 755521 w 1905000"/>
              <a:gd name="connsiteY297" fmla="*/ 995638 h 1473200"/>
              <a:gd name="connsiteX298" fmla="*/ 745767 w 1905000"/>
              <a:gd name="connsiteY298" fmla="*/ 995570 h 1473200"/>
              <a:gd name="connsiteX299" fmla="*/ 736082 w 1905000"/>
              <a:gd name="connsiteY299" fmla="*/ 995638 h 1473200"/>
              <a:gd name="connsiteX300" fmla="*/ 726533 w 1905000"/>
              <a:gd name="connsiteY300" fmla="*/ 995842 h 1473200"/>
              <a:gd name="connsiteX301" fmla="*/ 716984 w 1905000"/>
              <a:gd name="connsiteY301" fmla="*/ 996115 h 1473200"/>
              <a:gd name="connsiteX302" fmla="*/ 707572 w 1905000"/>
              <a:gd name="connsiteY302" fmla="*/ 996593 h 1473200"/>
              <a:gd name="connsiteX303" fmla="*/ 698227 w 1905000"/>
              <a:gd name="connsiteY303" fmla="*/ 997138 h 1473200"/>
              <a:gd name="connsiteX304" fmla="*/ 688883 w 1905000"/>
              <a:gd name="connsiteY304" fmla="*/ 997820 h 1473200"/>
              <a:gd name="connsiteX305" fmla="*/ 679539 w 1905000"/>
              <a:gd name="connsiteY305" fmla="*/ 998571 h 1473200"/>
              <a:gd name="connsiteX306" fmla="*/ 670195 w 1905000"/>
              <a:gd name="connsiteY306" fmla="*/ 999594 h 1473200"/>
              <a:gd name="connsiteX307" fmla="*/ 660919 w 1905000"/>
              <a:gd name="connsiteY307" fmla="*/ 1000548 h 1473200"/>
              <a:gd name="connsiteX308" fmla="*/ 651643 w 1905000"/>
              <a:gd name="connsiteY308" fmla="*/ 1001776 h 1473200"/>
              <a:gd name="connsiteX309" fmla="*/ 642366 w 1905000"/>
              <a:gd name="connsiteY309" fmla="*/ 1003140 h 1473200"/>
              <a:gd name="connsiteX310" fmla="*/ 633022 w 1905000"/>
              <a:gd name="connsiteY310" fmla="*/ 1004641 h 1473200"/>
              <a:gd name="connsiteX311" fmla="*/ 623746 w 1905000"/>
              <a:gd name="connsiteY311" fmla="*/ 1006209 h 1473200"/>
              <a:gd name="connsiteX312" fmla="*/ 614334 w 1905000"/>
              <a:gd name="connsiteY312" fmla="*/ 1007983 h 1473200"/>
              <a:gd name="connsiteX313" fmla="*/ 604989 w 1905000"/>
              <a:gd name="connsiteY313" fmla="*/ 1009892 h 1473200"/>
              <a:gd name="connsiteX314" fmla="*/ 595441 w 1905000"/>
              <a:gd name="connsiteY314" fmla="*/ 1012007 h 1473200"/>
              <a:gd name="connsiteX315" fmla="*/ 585960 w 1905000"/>
              <a:gd name="connsiteY315" fmla="*/ 1014189 h 1473200"/>
              <a:gd name="connsiteX316" fmla="*/ 433928 w 1905000"/>
              <a:gd name="connsiteY316" fmla="*/ 1200181 h 1473200"/>
              <a:gd name="connsiteX317" fmla="*/ 430177 w 1905000"/>
              <a:gd name="connsiteY317" fmla="*/ 1204819 h 1473200"/>
              <a:gd name="connsiteX318" fmla="*/ 210894 w 1905000"/>
              <a:gd name="connsiteY318" fmla="*/ 1473200 h 1473200"/>
              <a:gd name="connsiteX319" fmla="*/ 215805 w 1905000"/>
              <a:gd name="connsiteY319" fmla="*/ 1453285 h 1473200"/>
              <a:gd name="connsiteX320" fmla="*/ 220579 w 1905000"/>
              <a:gd name="connsiteY320" fmla="*/ 1433233 h 1473200"/>
              <a:gd name="connsiteX321" fmla="*/ 225149 w 1905000"/>
              <a:gd name="connsiteY321" fmla="*/ 1413386 h 1473200"/>
              <a:gd name="connsiteX322" fmla="*/ 229719 w 1905000"/>
              <a:gd name="connsiteY322" fmla="*/ 1393675 h 1473200"/>
              <a:gd name="connsiteX323" fmla="*/ 234084 w 1905000"/>
              <a:gd name="connsiteY323" fmla="*/ 1374032 h 1473200"/>
              <a:gd name="connsiteX324" fmla="*/ 238381 w 1905000"/>
              <a:gd name="connsiteY324" fmla="*/ 1354662 h 1473200"/>
              <a:gd name="connsiteX325" fmla="*/ 242405 w 1905000"/>
              <a:gd name="connsiteY325" fmla="*/ 1335361 h 1473200"/>
              <a:gd name="connsiteX326" fmla="*/ 246429 w 1905000"/>
              <a:gd name="connsiteY326" fmla="*/ 1316468 h 1473200"/>
              <a:gd name="connsiteX327" fmla="*/ 250317 w 1905000"/>
              <a:gd name="connsiteY327" fmla="*/ 1297712 h 1473200"/>
              <a:gd name="connsiteX328" fmla="*/ 254000 w 1905000"/>
              <a:gd name="connsiteY328" fmla="*/ 1279297 h 1473200"/>
              <a:gd name="connsiteX329" fmla="*/ 257615 w 1905000"/>
              <a:gd name="connsiteY329" fmla="*/ 1261223 h 1473200"/>
              <a:gd name="connsiteX330" fmla="*/ 261094 w 1905000"/>
              <a:gd name="connsiteY330" fmla="*/ 1243422 h 1473200"/>
              <a:gd name="connsiteX331" fmla="*/ 264367 w 1905000"/>
              <a:gd name="connsiteY331" fmla="*/ 1226098 h 1473200"/>
              <a:gd name="connsiteX332" fmla="*/ 267573 w 1905000"/>
              <a:gd name="connsiteY332" fmla="*/ 1209184 h 1473200"/>
              <a:gd name="connsiteX333" fmla="*/ 270642 w 1905000"/>
              <a:gd name="connsiteY333" fmla="*/ 1192747 h 1473200"/>
              <a:gd name="connsiteX334" fmla="*/ 273575 w 1905000"/>
              <a:gd name="connsiteY334" fmla="*/ 1176719 h 1473200"/>
              <a:gd name="connsiteX335" fmla="*/ 278418 w 1905000"/>
              <a:gd name="connsiteY335" fmla="*/ 1149437 h 1473200"/>
              <a:gd name="connsiteX336" fmla="*/ 282783 w 1905000"/>
              <a:gd name="connsiteY336" fmla="*/ 1123929 h 1473200"/>
              <a:gd name="connsiteX337" fmla="*/ 286739 w 1905000"/>
              <a:gd name="connsiteY337" fmla="*/ 1100399 h 1473200"/>
              <a:gd name="connsiteX338" fmla="*/ 290286 w 1905000"/>
              <a:gd name="connsiteY338" fmla="*/ 1079051 h 1473200"/>
              <a:gd name="connsiteX339" fmla="*/ 285375 w 1905000"/>
              <a:gd name="connsiteY339" fmla="*/ 1079256 h 1473200"/>
              <a:gd name="connsiteX340" fmla="*/ 280532 w 1905000"/>
              <a:gd name="connsiteY340" fmla="*/ 1079392 h 1473200"/>
              <a:gd name="connsiteX341" fmla="*/ 275758 w 1905000"/>
              <a:gd name="connsiteY341" fmla="*/ 1079460 h 1473200"/>
              <a:gd name="connsiteX342" fmla="*/ 271052 w 1905000"/>
              <a:gd name="connsiteY342" fmla="*/ 1079460 h 1473200"/>
              <a:gd name="connsiteX343" fmla="*/ 266345 w 1905000"/>
              <a:gd name="connsiteY343" fmla="*/ 1079460 h 1473200"/>
              <a:gd name="connsiteX344" fmla="*/ 261707 w 1905000"/>
              <a:gd name="connsiteY344" fmla="*/ 1079460 h 1473200"/>
              <a:gd name="connsiteX345" fmla="*/ 257069 w 1905000"/>
              <a:gd name="connsiteY345" fmla="*/ 1079324 h 1473200"/>
              <a:gd name="connsiteX346" fmla="*/ 252568 w 1905000"/>
              <a:gd name="connsiteY346" fmla="*/ 1079256 h 1473200"/>
              <a:gd name="connsiteX347" fmla="*/ 247998 w 1905000"/>
              <a:gd name="connsiteY347" fmla="*/ 1079051 h 1473200"/>
              <a:gd name="connsiteX348" fmla="*/ 243565 w 1905000"/>
              <a:gd name="connsiteY348" fmla="*/ 1078778 h 1473200"/>
              <a:gd name="connsiteX349" fmla="*/ 239131 w 1905000"/>
              <a:gd name="connsiteY349" fmla="*/ 1078505 h 1473200"/>
              <a:gd name="connsiteX350" fmla="*/ 234766 w 1905000"/>
              <a:gd name="connsiteY350" fmla="*/ 1078164 h 1473200"/>
              <a:gd name="connsiteX351" fmla="*/ 230401 w 1905000"/>
              <a:gd name="connsiteY351" fmla="*/ 1077823 h 1473200"/>
              <a:gd name="connsiteX352" fmla="*/ 226104 w 1905000"/>
              <a:gd name="connsiteY352" fmla="*/ 1077346 h 1473200"/>
              <a:gd name="connsiteX353" fmla="*/ 221807 w 1905000"/>
              <a:gd name="connsiteY353" fmla="*/ 1076868 h 1473200"/>
              <a:gd name="connsiteX354" fmla="*/ 217578 w 1905000"/>
              <a:gd name="connsiteY354" fmla="*/ 1076391 h 1473200"/>
              <a:gd name="connsiteX355" fmla="*/ 213349 w 1905000"/>
              <a:gd name="connsiteY355" fmla="*/ 1075777 h 1473200"/>
              <a:gd name="connsiteX356" fmla="*/ 209189 w 1905000"/>
              <a:gd name="connsiteY356" fmla="*/ 1075163 h 1473200"/>
              <a:gd name="connsiteX357" fmla="*/ 205096 w 1905000"/>
              <a:gd name="connsiteY357" fmla="*/ 1074550 h 1473200"/>
              <a:gd name="connsiteX358" fmla="*/ 201004 w 1905000"/>
              <a:gd name="connsiteY358" fmla="*/ 1073868 h 1473200"/>
              <a:gd name="connsiteX359" fmla="*/ 196980 w 1905000"/>
              <a:gd name="connsiteY359" fmla="*/ 1073117 h 1473200"/>
              <a:gd name="connsiteX360" fmla="*/ 192956 w 1905000"/>
              <a:gd name="connsiteY360" fmla="*/ 1072367 h 1473200"/>
              <a:gd name="connsiteX361" fmla="*/ 189000 w 1905000"/>
              <a:gd name="connsiteY361" fmla="*/ 1071480 h 1473200"/>
              <a:gd name="connsiteX362" fmla="*/ 185044 w 1905000"/>
              <a:gd name="connsiteY362" fmla="*/ 1070662 h 1473200"/>
              <a:gd name="connsiteX363" fmla="*/ 181156 w 1905000"/>
              <a:gd name="connsiteY363" fmla="*/ 1069707 h 1473200"/>
              <a:gd name="connsiteX364" fmla="*/ 177336 w 1905000"/>
              <a:gd name="connsiteY364" fmla="*/ 1068752 h 1473200"/>
              <a:gd name="connsiteX365" fmla="*/ 173449 w 1905000"/>
              <a:gd name="connsiteY365" fmla="*/ 1067729 h 1473200"/>
              <a:gd name="connsiteX366" fmla="*/ 169697 w 1905000"/>
              <a:gd name="connsiteY366" fmla="*/ 1066774 h 1473200"/>
              <a:gd name="connsiteX367" fmla="*/ 165946 w 1905000"/>
              <a:gd name="connsiteY367" fmla="*/ 1065615 h 1473200"/>
              <a:gd name="connsiteX368" fmla="*/ 162195 w 1905000"/>
              <a:gd name="connsiteY368" fmla="*/ 1064524 h 1473200"/>
              <a:gd name="connsiteX369" fmla="*/ 158511 w 1905000"/>
              <a:gd name="connsiteY369" fmla="*/ 1063296 h 1473200"/>
              <a:gd name="connsiteX370" fmla="*/ 154828 w 1905000"/>
              <a:gd name="connsiteY370" fmla="*/ 1062068 h 1473200"/>
              <a:gd name="connsiteX371" fmla="*/ 148349 w 1905000"/>
              <a:gd name="connsiteY371" fmla="*/ 1059749 h 1473200"/>
              <a:gd name="connsiteX372" fmla="*/ 141869 w 1905000"/>
              <a:gd name="connsiteY372" fmla="*/ 1057294 h 1473200"/>
              <a:gd name="connsiteX373" fmla="*/ 135526 w 1905000"/>
              <a:gd name="connsiteY373" fmla="*/ 1054770 h 1473200"/>
              <a:gd name="connsiteX374" fmla="*/ 129319 w 1905000"/>
              <a:gd name="connsiteY374" fmla="*/ 1052042 h 1473200"/>
              <a:gd name="connsiteX375" fmla="*/ 123181 w 1905000"/>
              <a:gd name="connsiteY375" fmla="*/ 1049178 h 1473200"/>
              <a:gd name="connsiteX376" fmla="*/ 117110 w 1905000"/>
              <a:gd name="connsiteY376" fmla="*/ 1046177 h 1473200"/>
              <a:gd name="connsiteX377" fmla="*/ 111108 w 1905000"/>
              <a:gd name="connsiteY377" fmla="*/ 1043108 h 1473200"/>
              <a:gd name="connsiteX378" fmla="*/ 105242 w 1905000"/>
              <a:gd name="connsiteY378" fmla="*/ 1039834 h 1473200"/>
              <a:gd name="connsiteX379" fmla="*/ 99445 w 1905000"/>
              <a:gd name="connsiteY379" fmla="*/ 1036424 h 1473200"/>
              <a:gd name="connsiteX380" fmla="*/ 93715 w 1905000"/>
              <a:gd name="connsiteY380" fmla="*/ 1032945 h 1473200"/>
              <a:gd name="connsiteX381" fmla="*/ 88054 w 1905000"/>
              <a:gd name="connsiteY381" fmla="*/ 1029330 h 1473200"/>
              <a:gd name="connsiteX382" fmla="*/ 82530 w 1905000"/>
              <a:gd name="connsiteY382" fmla="*/ 1025579 h 1473200"/>
              <a:gd name="connsiteX383" fmla="*/ 77005 w 1905000"/>
              <a:gd name="connsiteY383" fmla="*/ 1021623 h 1473200"/>
              <a:gd name="connsiteX384" fmla="*/ 71548 w 1905000"/>
              <a:gd name="connsiteY384" fmla="*/ 1017599 h 1473200"/>
              <a:gd name="connsiteX385" fmla="*/ 66160 w 1905000"/>
              <a:gd name="connsiteY385" fmla="*/ 1013439 h 1473200"/>
              <a:gd name="connsiteX386" fmla="*/ 60908 w 1905000"/>
              <a:gd name="connsiteY386" fmla="*/ 1009142 h 1473200"/>
              <a:gd name="connsiteX387" fmla="*/ 58180 w 1905000"/>
              <a:gd name="connsiteY387" fmla="*/ 1006960 h 1473200"/>
              <a:gd name="connsiteX388" fmla="*/ 55588 w 1905000"/>
              <a:gd name="connsiteY388" fmla="*/ 1004641 h 1473200"/>
              <a:gd name="connsiteX389" fmla="*/ 53065 w 1905000"/>
              <a:gd name="connsiteY389" fmla="*/ 1002254 h 1473200"/>
              <a:gd name="connsiteX390" fmla="*/ 50541 w 1905000"/>
              <a:gd name="connsiteY390" fmla="*/ 999866 h 1473200"/>
              <a:gd name="connsiteX391" fmla="*/ 48086 w 1905000"/>
              <a:gd name="connsiteY391" fmla="*/ 997411 h 1473200"/>
              <a:gd name="connsiteX392" fmla="*/ 45767 w 1905000"/>
              <a:gd name="connsiteY392" fmla="*/ 994956 h 1473200"/>
              <a:gd name="connsiteX393" fmla="*/ 43516 w 1905000"/>
              <a:gd name="connsiteY393" fmla="*/ 992432 h 1473200"/>
              <a:gd name="connsiteX394" fmla="*/ 41197 w 1905000"/>
              <a:gd name="connsiteY394" fmla="*/ 989909 h 1473200"/>
              <a:gd name="connsiteX395" fmla="*/ 39014 w 1905000"/>
              <a:gd name="connsiteY395" fmla="*/ 987385 h 1473200"/>
              <a:gd name="connsiteX396" fmla="*/ 36968 w 1905000"/>
              <a:gd name="connsiteY396" fmla="*/ 984793 h 1473200"/>
              <a:gd name="connsiteX397" fmla="*/ 34922 w 1905000"/>
              <a:gd name="connsiteY397" fmla="*/ 982065 h 1473200"/>
              <a:gd name="connsiteX398" fmla="*/ 32876 w 1905000"/>
              <a:gd name="connsiteY398" fmla="*/ 979405 h 1473200"/>
              <a:gd name="connsiteX399" fmla="*/ 30966 w 1905000"/>
              <a:gd name="connsiteY399" fmla="*/ 976745 h 1473200"/>
              <a:gd name="connsiteX400" fmla="*/ 29124 w 1905000"/>
              <a:gd name="connsiteY400" fmla="*/ 973949 h 1473200"/>
              <a:gd name="connsiteX401" fmla="*/ 27351 w 1905000"/>
              <a:gd name="connsiteY401" fmla="*/ 971221 h 1473200"/>
              <a:gd name="connsiteX402" fmla="*/ 25646 w 1905000"/>
              <a:gd name="connsiteY402" fmla="*/ 968425 h 1473200"/>
              <a:gd name="connsiteX403" fmla="*/ 24009 w 1905000"/>
              <a:gd name="connsiteY403" fmla="*/ 965424 h 1473200"/>
              <a:gd name="connsiteX404" fmla="*/ 22645 w 1905000"/>
              <a:gd name="connsiteY404" fmla="*/ 963036 h 1473200"/>
              <a:gd name="connsiteX405" fmla="*/ 21349 w 1905000"/>
              <a:gd name="connsiteY405" fmla="*/ 960581 h 1473200"/>
              <a:gd name="connsiteX406" fmla="*/ 19985 w 1905000"/>
              <a:gd name="connsiteY406" fmla="*/ 958262 h 1473200"/>
              <a:gd name="connsiteX407" fmla="*/ 18757 w 1905000"/>
              <a:gd name="connsiteY407" fmla="*/ 955670 h 1473200"/>
              <a:gd name="connsiteX408" fmla="*/ 16438 w 1905000"/>
              <a:gd name="connsiteY408" fmla="*/ 950692 h 1473200"/>
              <a:gd name="connsiteX409" fmla="*/ 14255 w 1905000"/>
              <a:gd name="connsiteY409" fmla="*/ 945645 h 1473200"/>
              <a:gd name="connsiteX410" fmla="*/ 12277 w 1905000"/>
              <a:gd name="connsiteY410" fmla="*/ 940529 h 1473200"/>
              <a:gd name="connsiteX411" fmla="*/ 10367 w 1905000"/>
              <a:gd name="connsiteY411" fmla="*/ 935278 h 1473200"/>
              <a:gd name="connsiteX412" fmla="*/ 8662 w 1905000"/>
              <a:gd name="connsiteY412" fmla="*/ 930026 h 1473200"/>
              <a:gd name="connsiteX413" fmla="*/ 7162 w 1905000"/>
              <a:gd name="connsiteY413" fmla="*/ 924706 h 1473200"/>
              <a:gd name="connsiteX414" fmla="*/ 5729 w 1905000"/>
              <a:gd name="connsiteY414" fmla="*/ 919250 h 1473200"/>
              <a:gd name="connsiteX415" fmla="*/ 4502 w 1905000"/>
              <a:gd name="connsiteY415" fmla="*/ 913862 h 1473200"/>
              <a:gd name="connsiteX416" fmla="*/ 3479 w 1905000"/>
              <a:gd name="connsiteY416" fmla="*/ 908337 h 1473200"/>
              <a:gd name="connsiteX417" fmla="*/ 2524 w 1905000"/>
              <a:gd name="connsiteY417" fmla="*/ 902676 h 1473200"/>
              <a:gd name="connsiteX418" fmla="*/ 1773 w 1905000"/>
              <a:gd name="connsiteY418" fmla="*/ 897083 h 1473200"/>
              <a:gd name="connsiteX419" fmla="*/ 1160 w 1905000"/>
              <a:gd name="connsiteY419" fmla="*/ 891423 h 1473200"/>
              <a:gd name="connsiteX420" fmla="*/ 614 w 1905000"/>
              <a:gd name="connsiteY420" fmla="*/ 885693 h 1473200"/>
              <a:gd name="connsiteX421" fmla="*/ 273 w 1905000"/>
              <a:gd name="connsiteY421" fmla="*/ 879964 h 1473200"/>
              <a:gd name="connsiteX422" fmla="*/ 68 w 1905000"/>
              <a:gd name="connsiteY422" fmla="*/ 874099 h 1473200"/>
              <a:gd name="connsiteX423" fmla="*/ 0 w 1905000"/>
              <a:gd name="connsiteY423" fmla="*/ 868302 h 1473200"/>
              <a:gd name="connsiteX424" fmla="*/ 68 w 1905000"/>
              <a:gd name="connsiteY424" fmla="*/ 862368 h 1473200"/>
              <a:gd name="connsiteX425" fmla="*/ 273 w 1905000"/>
              <a:gd name="connsiteY425" fmla="*/ 856434 h 1473200"/>
              <a:gd name="connsiteX426" fmla="*/ 614 w 1905000"/>
              <a:gd name="connsiteY426" fmla="*/ 850569 h 1473200"/>
              <a:gd name="connsiteX427" fmla="*/ 1091 w 1905000"/>
              <a:gd name="connsiteY427" fmla="*/ 844567 h 1473200"/>
              <a:gd name="connsiteX428" fmla="*/ 1705 w 1905000"/>
              <a:gd name="connsiteY428" fmla="*/ 838565 h 1473200"/>
              <a:gd name="connsiteX429" fmla="*/ 2456 w 1905000"/>
              <a:gd name="connsiteY429" fmla="*/ 832631 h 1473200"/>
              <a:gd name="connsiteX430" fmla="*/ 3274 w 1905000"/>
              <a:gd name="connsiteY430" fmla="*/ 826561 h 1473200"/>
              <a:gd name="connsiteX431" fmla="*/ 4229 w 1905000"/>
              <a:gd name="connsiteY431" fmla="*/ 820559 h 1473200"/>
              <a:gd name="connsiteX432" fmla="*/ 5388 w 1905000"/>
              <a:gd name="connsiteY432" fmla="*/ 814489 h 1473200"/>
              <a:gd name="connsiteX433" fmla="*/ 6616 w 1905000"/>
              <a:gd name="connsiteY433" fmla="*/ 808487 h 1473200"/>
              <a:gd name="connsiteX434" fmla="*/ 7912 w 1905000"/>
              <a:gd name="connsiteY434" fmla="*/ 802417 h 1473200"/>
              <a:gd name="connsiteX435" fmla="*/ 9344 w 1905000"/>
              <a:gd name="connsiteY435" fmla="*/ 796347 h 1473200"/>
              <a:gd name="connsiteX436" fmla="*/ 10981 w 1905000"/>
              <a:gd name="connsiteY436" fmla="*/ 790276 h 1473200"/>
              <a:gd name="connsiteX437" fmla="*/ 12550 w 1905000"/>
              <a:gd name="connsiteY437" fmla="*/ 784206 h 1473200"/>
              <a:gd name="connsiteX438" fmla="*/ 14392 w 1905000"/>
              <a:gd name="connsiteY438" fmla="*/ 778136 h 1473200"/>
              <a:gd name="connsiteX439" fmla="*/ 16370 w 1905000"/>
              <a:gd name="connsiteY439" fmla="*/ 772134 h 1473200"/>
              <a:gd name="connsiteX440" fmla="*/ 18348 w 1905000"/>
              <a:gd name="connsiteY440" fmla="*/ 766132 h 1473200"/>
              <a:gd name="connsiteX441" fmla="*/ 20394 w 1905000"/>
              <a:gd name="connsiteY441" fmla="*/ 760062 h 1473200"/>
              <a:gd name="connsiteX442" fmla="*/ 22645 w 1905000"/>
              <a:gd name="connsiteY442" fmla="*/ 754060 h 1473200"/>
              <a:gd name="connsiteX443" fmla="*/ 25032 w 1905000"/>
              <a:gd name="connsiteY443" fmla="*/ 748127 h 1473200"/>
              <a:gd name="connsiteX444" fmla="*/ 27351 w 1905000"/>
              <a:gd name="connsiteY444" fmla="*/ 742125 h 1473200"/>
              <a:gd name="connsiteX445" fmla="*/ 29943 w 1905000"/>
              <a:gd name="connsiteY445" fmla="*/ 736191 h 1473200"/>
              <a:gd name="connsiteX446" fmla="*/ 32534 w 1905000"/>
              <a:gd name="connsiteY446" fmla="*/ 730325 h 1473200"/>
              <a:gd name="connsiteX447" fmla="*/ 35263 w 1905000"/>
              <a:gd name="connsiteY447" fmla="*/ 724392 h 1473200"/>
              <a:gd name="connsiteX448" fmla="*/ 38059 w 1905000"/>
              <a:gd name="connsiteY448" fmla="*/ 718594 h 1473200"/>
              <a:gd name="connsiteX449" fmla="*/ 40924 w 1905000"/>
              <a:gd name="connsiteY449" fmla="*/ 712729 h 1473200"/>
              <a:gd name="connsiteX450" fmla="*/ 43925 w 1905000"/>
              <a:gd name="connsiteY450" fmla="*/ 707000 h 1473200"/>
              <a:gd name="connsiteX451" fmla="*/ 46994 w 1905000"/>
              <a:gd name="connsiteY451" fmla="*/ 701271 h 1473200"/>
              <a:gd name="connsiteX452" fmla="*/ 50132 w 1905000"/>
              <a:gd name="connsiteY452" fmla="*/ 695542 h 1473200"/>
              <a:gd name="connsiteX453" fmla="*/ 53406 w 1905000"/>
              <a:gd name="connsiteY453" fmla="*/ 689949 h 1473200"/>
              <a:gd name="connsiteX454" fmla="*/ 56680 w 1905000"/>
              <a:gd name="connsiteY454" fmla="*/ 684356 h 1473200"/>
              <a:gd name="connsiteX455" fmla="*/ 60158 w 1905000"/>
              <a:gd name="connsiteY455" fmla="*/ 678832 h 1473200"/>
              <a:gd name="connsiteX456" fmla="*/ 63568 w 1905000"/>
              <a:gd name="connsiteY456" fmla="*/ 673375 h 1473200"/>
              <a:gd name="connsiteX457" fmla="*/ 67115 w 1905000"/>
              <a:gd name="connsiteY457" fmla="*/ 667987 h 1473200"/>
              <a:gd name="connsiteX458" fmla="*/ 70798 w 1905000"/>
              <a:gd name="connsiteY458" fmla="*/ 662667 h 1473200"/>
              <a:gd name="connsiteX459" fmla="*/ 74481 w 1905000"/>
              <a:gd name="connsiteY459" fmla="*/ 657347 h 1473200"/>
              <a:gd name="connsiteX460" fmla="*/ 78233 w 1905000"/>
              <a:gd name="connsiteY460" fmla="*/ 652164 h 1473200"/>
              <a:gd name="connsiteX461" fmla="*/ 82052 w 1905000"/>
              <a:gd name="connsiteY461" fmla="*/ 647049 h 1473200"/>
              <a:gd name="connsiteX462" fmla="*/ 85940 w 1905000"/>
              <a:gd name="connsiteY462" fmla="*/ 641933 h 1473200"/>
              <a:gd name="connsiteX463" fmla="*/ 89964 w 1905000"/>
              <a:gd name="connsiteY463" fmla="*/ 636886 h 1473200"/>
              <a:gd name="connsiteX464" fmla="*/ 94057 w 1905000"/>
              <a:gd name="connsiteY464" fmla="*/ 631976 h 1473200"/>
              <a:gd name="connsiteX465" fmla="*/ 98081 w 1905000"/>
              <a:gd name="connsiteY465" fmla="*/ 627133 h 1473200"/>
              <a:gd name="connsiteX466" fmla="*/ 102241 w 1905000"/>
              <a:gd name="connsiteY466" fmla="*/ 622427 h 1473200"/>
              <a:gd name="connsiteX467" fmla="*/ 106470 w 1905000"/>
              <a:gd name="connsiteY467" fmla="*/ 617789 h 1473200"/>
              <a:gd name="connsiteX468" fmla="*/ 110767 w 1905000"/>
              <a:gd name="connsiteY468" fmla="*/ 613220 h 1473200"/>
              <a:gd name="connsiteX469" fmla="*/ 115064 w 1905000"/>
              <a:gd name="connsiteY469" fmla="*/ 608786 h 1473200"/>
              <a:gd name="connsiteX470" fmla="*/ 116633 w 1905000"/>
              <a:gd name="connsiteY470" fmla="*/ 606809 h 1473200"/>
              <a:gd name="connsiteX471" fmla="*/ 121544 w 1905000"/>
              <a:gd name="connsiteY471" fmla="*/ 601420 h 1473200"/>
              <a:gd name="connsiteX472" fmla="*/ 129524 w 1905000"/>
              <a:gd name="connsiteY472" fmla="*/ 592554 h 1473200"/>
              <a:gd name="connsiteX473" fmla="*/ 134707 w 1905000"/>
              <a:gd name="connsiteY473" fmla="*/ 586961 h 1473200"/>
              <a:gd name="connsiteX474" fmla="*/ 140573 w 1905000"/>
              <a:gd name="connsiteY474" fmla="*/ 580686 h 1473200"/>
              <a:gd name="connsiteX475" fmla="*/ 147257 w 1905000"/>
              <a:gd name="connsiteY475" fmla="*/ 573662 h 1473200"/>
              <a:gd name="connsiteX476" fmla="*/ 154692 w 1905000"/>
              <a:gd name="connsiteY476" fmla="*/ 565954 h 1473200"/>
              <a:gd name="connsiteX477" fmla="*/ 162808 w 1905000"/>
              <a:gd name="connsiteY477" fmla="*/ 557634 h 1473200"/>
              <a:gd name="connsiteX478" fmla="*/ 171607 w 1905000"/>
              <a:gd name="connsiteY478" fmla="*/ 548631 h 1473200"/>
              <a:gd name="connsiteX479" fmla="*/ 181224 w 1905000"/>
              <a:gd name="connsiteY479" fmla="*/ 539082 h 1473200"/>
              <a:gd name="connsiteX480" fmla="*/ 191523 w 1905000"/>
              <a:gd name="connsiteY480" fmla="*/ 528920 h 1473200"/>
              <a:gd name="connsiteX481" fmla="*/ 202368 w 1905000"/>
              <a:gd name="connsiteY481" fmla="*/ 518348 h 1473200"/>
              <a:gd name="connsiteX482" fmla="*/ 214031 w 1905000"/>
              <a:gd name="connsiteY482" fmla="*/ 507163 h 1473200"/>
              <a:gd name="connsiteX483" fmla="*/ 226377 w 1905000"/>
              <a:gd name="connsiteY483" fmla="*/ 495568 h 1473200"/>
              <a:gd name="connsiteX484" fmla="*/ 239336 w 1905000"/>
              <a:gd name="connsiteY484" fmla="*/ 483496 h 1473200"/>
              <a:gd name="connsiteX485" fmla="*/ 252909 w 1905000"/>
              <a:gd name="connsiteY485" fmla="*/ 471083 h 1473200"/>
              <a:gd name="connsiteX486" fmla="*/ 267232 w 1905000"/>
              <a:gd name="connsiteY486" fmla="*/ 458397 h 1473200"/>
              <a:gd name="connsiteX487" fmla="*/ 282101 w 1905000"/>
              <a:gd name="connsiteY487" fmla="*/ 445166 h 1473200"/>
              <a:gd name="connsiteX488" fmla="*/ 289808 w 1905000"/>
              <a:gd name="connsiteY488" fmla="*/ 438482 h 1473200"/>
              <a:gd name="connsiteX489" fmla="*/ 297652 w 1905000"/>
              <a:gd name="connsiteY489" fmla="*/ 431730 h 1473200"/>
              <a:gd name="connsiteX490" fmla="*/ 305632 w 1905000"/>
              <a:gd name="connsiteY490" fmla="*/ 424909 h 1473200"/>
              <a:gd name="connsiteX491" fmla="*/ 313749 w 1905000"/>
              <a:gd name="connsiteY491" fmla="*/ 418021 h 1473200"/>
              <a:gd name="connsiteX492" fmla="*/ 322070 w 1905000"/>
              <a:gd name="connsiteY492" fmla="*/ 411132 h 1473200"/>
              <a:gd name="connsiteX493" fmla="*/ 330528 w 1905000"/>
              <a:gd name="connsiteY493" fmla="*/ 404107 h 1473200"/>
              <a:gd name="connsiteX494" fmla="*/ 339122 w 1905000"/>
              <a:gd name="connsiteY494" fmla="*/ 397014 h 1473200"/>
              <a:gd name="connsiteX495" fmla="*/ 347852 w 1905000"/>
              <a:gd name="connsiteY495" fmla="*/ 389989 h 1473200"/>
              <a:gd name="connsiteX496" fmla="*/ 356719 w 1905000"/>
              <a:gd name="connsiteY496" fmla="*/ 382759 h 1473200"/>
              <a:gd name="connsiteX497" fmla="*/ 365722 w 1905000"/>
              <a:gd name="connsiteY497" fmla="*/ 375598 h 1473200"/>
              <a:gd name="connsiteX498" fmla="*/ 374930 w 1905000"/>
              <a:gd name="connsiteY498" fmla="*/ 368368 h 1473200"/>
              <a:gd name="connsiteX499" fmla="*/ 384206 w 1905000"/>
              <a:gd name="connsiteY499" fmla="*/ 361139 h 1473200"/>
              <a:gd name="connsiteX500" fmla="*/ 393755 w 1905000"/>
              <a:gd name="connsiteY500" fmla="*/ 353773 h 1473200"/>
              <a:gd name="connsiteX501" fmla="*/ 403304 w 1905000"/>
              <a:gd name="connsiteY501" fmla="*/ 346475 h 1473200"/>
              <a:gd name="connsiteX502" fmla="*/ 413057 w 1905000"/>
              <a:gd name="connsiteY502" fmla="*/ 339109 h 1473200"/>
              <a:gd name="connsiteX503" fmla="*/ 422947 w 1905000"/>
              <a:gd name="connsiteY503" fmla="*/ 331743 h 1473200"/>
              <a:gd name="connsiteX504" fmla="*/ 433041 w 1905000"/>
              <a:gd name="connsiteY504" fmla="*/ 324377 h 1473200"/>
              <a:gd name="connsiteX505" fmla="*/ 443136 w 1905000"/>
              <a:gd name="connsiteY505" fmla="*/ 317011 h 1473200"/>
              <a:gd name="connsiteX506" fmla="*/ 453435 w 1905000"/>
              <a:gd name="connsiteY506" fmla="*/ 309577 h 1473200"/>
              <a:gd name="connsiteX507" fmla="*/ 463871 w 1905000"/>
              <a:gd name="connsiteY507" fmla="*/ 302211 h 1473200"/>
              <a:gd name="connsiteX508" fmla="*/ 474443 w 1905000"/>
              <a:gd name="connsiteY508" fmla="*/ 294777 h 1473200"/>
              <a:gd name="connsiteX509" fmla="*/ 485083 w 1905000"/>
              <a:gd name="connsiteY509" fmla="*/ 287411 h 1473200"/>
              <a:gd name="connsiteX510" fmla="*/ 495928 w 1905000"/>
              <a:gd name="connsiteY510" fmla="*/ 279976 h 1473200"/>
              <a:gd name="connsiteX511" fmla="*/ 506841 w 1905000"/>
              <a:gd name="connsiteY511" fmla="*/ 272610 h 1473200"/>
              <a:gd name="connsiteX512" fmla="*/ 517890 w 1905000"/>
              <a:gd name="connsiteY512" fmla="*/ 265244 h 1473200"/>
              <a:gd name="connsiteX513" fmla="*/ 529144 w 1905000"/>
              <a:gd name="connsiteY513" fmla="*/ 258015 h 1473200"/>
              <a:gd name="connsiteX514" fmla="*/ 540466 w 1905000"/>
              <a:gd name="connsiteY514" fmla="*/ 250717 h 1473200"/>
              <a:gd name="connsiteX515" fmla="*/ 551857 w 1905000"/>
              <a:gd name="connsiteY515" fmla="*/ 243419 h 1473200"/>
              <a:gd name="connsiteX516" fmla="*/ 563452 w 1905000"/>
              <a:gd name="connsiteY516" fmla="*/ 236121 h 1473200"/>
              <a:gd name="connsiteX517" fmla="*/ 575115 w 1905000"/>
              <a:gd name="connsiteY517" fmla="*/ 228892 h 1473200"/>
              <a:gd name="connsiteX518" fmla="*/ 586915 w 1905000"/>
              <a:gd name="connsiteY518" fmla="*/ 221799 h 1473200"/>
              <a:gd name="connsiteX519" fmla="*/ 598919 w 1905000"/>
              <a:gd name="connsiteY519" fmla="*/ 214637 h 1473200"/>
              <a:gd name="connsiteX520" fmla="*/ 610923 w 1905000"/>
              <a:gd name="connsiteY520" fmla="*/ 207544 h 1473200"/>
              <a:gd name="connsiteX521" fmla="*/ 623064 w 1905000"/>
              <a:gd name="connsiteY521" fmla="*/ 200519 h 1473200"/>
              <a:gd name="connsiteX522" fmla="*/ 635341 w 1905000"/>
              <a:gd name="connsiteY522" fmla="*/ 193562 h 1473200"/>
              <a:gd name="connsiteX523" fmla="*/ 647755 w 1905000"/>
              <a:gd name="connsiteY523" fmla="*/ 186674 h 1473200"/>
              <a:gd name="connsiteX524" fmla="*/ 660237 w 1905000"/>
              <a:gd name="connsiteY524" fmla="*/ 179785 h 1473200"/>
              <a:gd name="connsiteX525" fmla="*/ 672923 w 1905000"/>
              <a:gd name="connsiteY525" fmla="*/ 173033 h 1473200"/>
              <a:gd name="connsiteX526" fmla="*/ 685677 w 1905000"/>
              <a:gd name="connsiteY526" fmla="*/ 166281 h 1473200"/>
              <a:gd name="connsiteX527" fmla="*/ 698432 w 1905000"/>
              <a:gd name="connsiteY527" fmla="*/ 159665 h 1473200"/>
              <a:gd name="connsiteX528" fmla="*/ 711391 w 1905000"/>
              <a:gd name="connsiteY528" fmla="*/ 153049 h 1473200"/>
              <a:gd name="connsiteX529" fmla="*/ 724419 w 1905000"/>
              <a:gd name="connsiteY529" fmla="*/ 146638 h 1473200"/>
              <a:gd name="connsiteX530" fmla="*/ 737651 w 1905000"/>
              <a:gd name="connsiteY530" fmla="*/ 140159 h 1473200"/>
              <a:gd name="connsiteX531" fmla="*/ 750883 w 1905000"/>
              <a:gd name="connsiteY531" fmla="*/ 133884 h 1473200"/>
              <a:gd name="connsiteX532" fmla="*/ 764251 w 1905000"/>
              <a:gd name="connsiteY532" fmla="*/ 127677 h 1473200"/>
              <a:gd name="connsiteX533" fmla="*/ 777756 w 1905000"/>
              <a:gd name="connsiteY533" fmla="*/ 121607 h 1473200"/>
              <a:gd name="connsiteX534" fmla="*/ 791329 w 1905000"/>
              <a:gd name="connsiteY534" fmla="*/ 115674 h 1473200"/>
              <a:gd name="connsiteX535" fmla="*/ 804970 w 1905000"/>
              <a:gd name="connsiteY535" fmla="*/ 109740 h 1473200"/>
              <a:gd name="connsiteX536" fmla="*/ 818680 w 1905000"/>
              <a:gd name="connsiteY536" fmla="*/ 103943 h 1473200"/>
              <a:gd name="connsiteX537" fmla="*/ 832594 w 1905000"/>
              <a:gd name="connsiteY537" fmla="*/ 98213 h 1473200"/>
              <a:gd name="connsiteX538" fmla="*/ 846576 w 1905000"/>
              <a:gd name="connsiteY538" fmla="*/ 92689 h 1473200"/>
              <a:gd name="connsiteX539" fmla="*/ 860626 w 1905000"/>
              <a:gd name="connsiteY539" fmla="*/ 87301 h 1473200"/>
              <a:gd name="connsiteX540" fmla="*/ 874745 w 1905000"/>
              <a:gd name="connsiteY540" fmla="*/ 81981 h 1473200"/>
              <a:gd name="connsiteX541" fmla="*/ 889068 w 1905000"/>
              <a:gd name="connsiteY541" fmla="*/ 76797 h 1473200"/>
              <a:gd name="connsiteX542" fmla="*/ 903392 w 1905000"/>
              <a:gd name="connsiteY542" fmla="*/ 71682 h 1473200"/>
              <a:gd name="connsiteX543" fmla="*/ 917783 w 1905000"/>
              <a:gd name="connsiteY543" fmla="*/ 66772 h 1473200"/>
              <a:gd name="connsiteX544" fmla="*/ 932311 w 1905000"/>
              <a:gd name="connsiteY544" fmla="*/ 62065 h 1473200"/>
              <a:gd name="connsiteX545" fmla="*/ 946907 w 1905000"/>
              <a:gd name="connsiteY545" fmla="*/ 57428 h 1473200"/>
              <a:gd name="connsiteX546" fmla="*/ 961572 w 1905000"/>
              <a:gd name="connsiteY546" fmla="*/ 52994 h 1473200"/>
              <a:gd name="connsiteX547" fmla="*/ 976372 w 1905000"/>
              <a:gd name="connsiteY547" fmla="*/ 48629 h 1473200"/>
              <a:gd name="connsiteX548" fmla="*/ 991241 w 1905000"/>
              <a:gd name="connsiteY548" fmla="*/ 44469 h 1473200"/>
              <a:gd name="connsiteX549" fmla="*/ 1006247 w 1905000"/>
              <a:gd name="connsiteY549" fmla="*/ 40513 h 1473200"/>
              <a:gd name="connsiteX550" fmla="*/ 1021252 w 1905000"/>
              <a:gd name="connsiteY550" fmla="*/ 36626 h 1473200"/>
              <a:gd name="connsiteX551" fmla="*/ 1028755 w 1905000"/>
              <a:gd name="connsiteY551" fmla="*/ 34716 h 1473200"/>
              <a:gd name="connsiteX552" fmla="*/ 1036394 w 1905000"/>
              <a:gd name="connsiteY552" fmla="*/ 32943 h 1473200"/>
              <a:gd name="connsiteX553" fmla="*/ 1043965 w 1905000"/>
              <a:gd name="connsiteY553" fmla="*/ 31237 h 1473200"/>
              <a:gd name="connsiteX554" fmla="*/ 1051536 w 1905000"/>
              <a:gd name="connsiteY554" fmla="*/ 29464 h 1473200"/>
              <a:gd name="connsiteX555" fmla="*/ 1059175 w 1905000"/>
              <a:gd name="connsiteY555" fmla="*/ 27759 h 1473200"/>
              <a:gd name="connsiteX556" fmla="*/ 1066814 w 1905000"/>
              <a:gd name="connsiteY556" fmla="*/ 26122 h 1473200"/>
              <a:gd name="connsiteX557" fmla="*/ 1074453 w 1905000"/>
              <a:gd name="connsiteY557" fmla="*/ 24553 h 1473200"/>
              <a:gd name="connsiteX558" fmla="*/ 1082160 w 1905000"/>
              <a:gd name="connsiteY558" fmla="*/ 22985 h 1473200"/>
              <a:gd name="connsiteX559" fmla="*/ 1089868 w 1905000"/>
              <a:gd name="connsiteY559" fmla="*/ 21484 h 1473200"/>
              <a:gd name="connsiteX560" fmla="*/ 1097575 w 1905000"/>
              <a:gd name="connsiteY560" fmla="*/ 19984 h 1473200"/>
              <a:gd name="connsiteX561" fmla="*/ 1105282 w 1905000"/>
              <a:gd name="connsiteY561" fmla="*/ 18620 h 1473200"/>
              <a:gd name="connsiteX562" fmla="*/ 1113058 w 1905000"/>
              <a:gd name="connsiteY562" fmla="*/ 17256 h 1473200"/>
              <a:gd name="connsiteX563" fmla="*/ 1120901 w 1905000"/>
              <a:gd name="connsiteY563" fmla="*/ 15960 h 1473200"/>
              <a:gd name="connsiteX564" fmla="*/ 1128609 w 1905000"/>
              <a:gd name="connsiteY564" fmla="*/ 14664 h 1473200"/>
              <a:gd name="connsiteX565" fmla="*/ 1136452 w 1905000"/>
              <a:gd name="connsiteY565" fmla="*/ 13504 h 1473200"/>
              <a:gd name="connsiteX566" fmla="*/ 1144296 w 1905000"/>
              <a:gd name="connsiteY566" fmla="*/ 12277 h 1473200"/>
              <a:gd name="connsiteX567" fmla="*/ 1152140 w 1905000"/>
              <a:gd name="connsiteY567" fmla="*/ 11186 h 1473200"/>
              <a:gd name="connsiteX568" fmla="*/ 1159984 w 1905000"/>
              <a:gd name="connsiteY568" fmla="*/ 10094 h 1473200"/>
              <a:gd name="connsiteX569" fmla="*/ 1167895 w 1905000"/>
              <a:gd name="connsiteY569" fmla="*/ 9139 h 1473200"/>
              <a:gd name="connsiteX570" fmla="*/ 1175807 w 1905000"/>
              <a:gd name="connsiteY570" fmla="*/ 8116 h 1473200"/>
              <a:gd name="connsiteX571" fmla="*/ 1183719 w 1905000"/>
              <a:gd name="connsiteY571" fmla="*/ 7230 h 1473200"/>
              <a:gd name="connsiteX572" fmla="*/ 1191699 w 1905000"/>
              <a:gd name="connsiteY572" fmla="*/ 6343 h 1473200"/>
              <a:gd name="connsiteX573" fmla="*/ 1199543 w 1905000"/>
              <a:gd name="connsiteY573" fmla="*/ 5525 h 1473200"/>
              <a:gd name="connsiteX574" fmla="*/ 1207523 w 1905000"/>
              <a:gd name="connsiteY574" fmla="*/ 4774 h 1473200"/>
              <a:gd name="connsiteX575" fmla="*/ 1215503 w 1905000"/>
              <a:gd name="connsiteY575" fmla="*/ 4092 h 1473200"/>
              <a:gd name="connsiteX576" fmla="*/ 1223552 w 1905000"/>
              <a:gd name="connsiteY576" fmla="*/ 3479 h 1473200"/>
              <a:gd name="connsiteX577" fmla="*/ 1231532 w 1905000"/>
              <a:gd name="connsiteY577" fmla="*/ 2865 h 1473200"/>
              <a:gd name="connsiteX578" fmla="*/ 1239580 w 1905000"/>
              <a:gd name="connsiteY578" fmla="*/ 2319 h 1473200"/>
              <a:gd name="connsiteX579" fmla="*/ 1247629 w 1905000"/>
              <a:gd name="connsiteY579" fmla="*/ 1842 h 1473200"/>
              <a:gd name="connsiteX580" fmla="*/ 1255677 w 1905000"/>
              <a:gd name="connsiteY580" fmla="*/ 1364 h 1473200"/>
              <a:gd name="connsiteX581" fmla="*/ 1263862 w 1905000"/>
              <a:gd name="connsiteY581" fmla="*/ 1091 h 1473200"/>
              <a:gd name="connsiteX582" fmla="*/ 1271910 w 1905000"/>
              <a:gd name="connsiteY582" fmla="*/ 682 h 1473200"/>
              <a:gd name="connsiteX583" fmla="*/ 1280027 w 1905000"/>
              <a:gd name="connsiteY583" fmla="*/ 478 h 1473200"/>
              <a:gd name="connsiteX584" fmla="*/ 1288143 w 1905000"/>
              <a:gd name="connsiteY584" fmla="*/ 273 h 1473200"/>
              <a:gd name="connsiteX585" fmla="*/ 1296260 w 1905000"/>
              <a:gd name="connsiteY585" fmla="*/ 137 h 1473200"/>
              <a:gd name="connsiteX586" fmla="*/ 1304513 w 1905000"/>
              <a:gd name="connsiteY586" fmla="*/ 68 h 147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Lst>
            <a:rect l="l" t="t" r="r" b="b"/>
            <a:pathLst>
              <a:path w="1905000" h="1473200">
                <a:moveTo>
                  <a:pt x="1312629" y="0"/>
                </a:moveTo>
                <a:lnTo>
                  <a:pt x="1320814" y="68"/>
                </a:lnTo>
                <a:lnTo>
                  <a:pt x="1328999" y="137"/>
                </a:lnTo>
                <a:lnTo>
                  <a:pt x="1337252" y="273"/>
                </a:lnTo>
                <a:lnTo>
                  <a:pt x="1345436" y="546"/>
                </a:lnTo>
                <a:lnTo>
                  <a:pt x="1353757" y="819"/>
                </a:lnTo>
                <a:lnTo>
                  <a:pt x="1362010" y="1228"/>
                </a:lnTo>
                <a:lnTo>
                  <a:pt x="1370263" y="1637"/>
                </a:lnTo>
                <a:lnTo>
                  <a:pt x="1378585" y="2046"/>
                </a:lnTo>
                <a:lnTo>
                  <a:pt x="1386837" y="2592"/>
                </a:lnTo>
                <a:lnTo>
                  <a:pt x="1394613" y="3206"/>
                </a:lnTo>
                <a:lnTo>
                  <a:pt x="1402320" y="3820"/>
                </a:lnTo>
                <a:lnTo>
                  <a:pt x="1409959" y="4570"/>
                </a:lnTo>
                <a:lnTo>
                  <a:pt x="1417530" y="5456"/>
                </a:lnTo>
                <a:lnTo>
                  <a:pt x="1425033" y="6343"/>
                </a:lnTo>
                <a:lnTo>
                  <a:pt x="1432467" y="7366"/>
                </a:lnTo>
                <a:lnTo>
                  <a:pt x="1439902" y="8457"/>
                </a:lnTo>
                <a:lnTo>
                  <a:pt x="1447200" y="9617"/>
                </a:lnTo>
                <a:lnTo>
                  <a:pt x="1454498" y="10845"/>
                </a:lnTo>
                <a:lnTo>
                  <a:pt x="1461728" y="12140"/>
                </a:lnTo>
                <a:lnTo>
                  <a:pt x="1468821" y="13504"/>
                </a:lnTo>
                <a:lnTo>
                  <a:pt x="1475983" y="14937"/>
                </a:lnTo>
                <a:lnTo>
                  <a:pt x="1482940" y="16574"/>
                </a:lnTo>
                <a:lnTo>
                  <a:pt x="1489965" y="18142"/>
                </a:lnTo>
                <a:lnTo>
                  <a:pt x="1496854" y="19847"/>
                </a:lnTo>
                <a:lnTo>
                  <a:pt x="1503675" y="21621"/>
                </a:lnTo>
                <a:lnTo>
                  <a:pt x="1510495" y="23462"/>
                </a:lnTo>
                <a:lnTo>
                  <a:pt x="1517180" y="25372"/>
                </a:lnTo>
                <a:lnTo>
                  <a:pt x="1523864" y="27350"/>
                </a:lnTo>
                <a:lnTo>
                  <a:pt x="1530412" y="29464"/>
                </a:lnTo>
                <a:lnTo>
                  <a:pt x="1536959" y="31578"/>
                </a:lnTo>
                <a:lnTo>
                  <a:pt x="1543439" y="33829"/>
                </a:lnTo>
                <a:lnTo>
                  <a:pt x="1549850" y="36148"/>
                </a:lnTo>
                <a:lnTo>
                  <a:pt x="1556194" y="38399"/>
                </a:lnTo>
                <a:lnTo>
                  <a:pt x="1562469" y="40854"/>
                </a:lnTo>
                <a:lnTo>
                  <a:pt x="1568743" y="43378"/>
                </a:lnTo>
                <a:lnTo>
                  <a:pt x="1574882" y="45969"/>
                </a:lnTo>
                <a:lnTo>
                  <a:pt x="1581021" y="48561"/>
                </a:lnTo>
                <a:lnTo>
                  <a:pt x="1587091" y="51221"/>
                </a:lnTo>
                <a:lnTo>
                  <a:pt x="1593093" y="54017"/>
                </a:lnTo>
                <a:lnTo>
                  <a:pt x="1599095" y="56814"/>
                </a:lnTo>
                <a:lnTo>
                  <a:pt x="1604893" y="59747"/>
                </a:lnTo>
                <a:lnTo>
                  <a:pt x="1610759" y="62679"/>
                </a:lnTo>
                <a:lnTo>
                  <a:pt x="1616488" y="65748"/>
                </a:lnTo>
                <a:lnTo>
                  <a:pt x="1622149" y="68818"/>
                </a:lnTo>
                <a:lnTo>
                  <a:pt x="1627810" y="71955"/>
                </a:lnTo>
                <a:lnTo>
                  <a:pt x="1633403" y="75092"/>
                </a:lnTo>
                <a:lnTo>
                  <a:pt x="1638928" y="78366"/>
                </a:lnTo>
                <a:lnTo>
                  <a:pt x="1644384" y="81708"/>
                </a:lnTo>
                <a:lnTo>
                  <a:pt x="1649772" y="85050"/>
                </a:lnTo>
                <a:lnTo>
                  <a:pt x="1655161" y="88529"/>
                </a:lnTo>
                <a:lnTo>
                  <a:pt x="1660413" y="92007"/>
                </a:lnTo>
                <a:lnTo>
                  <a:pt x="1665665" y="95554"/>
                </a:lnTo>
                <a:lnTo>
                  <a:pt x="1670780" y="99168"/>
                </a:lnTo>
                <a:lnTo>
                  <a:pt x="1675895" y="102851"/>
                </a:lnTo>
                <a:lnTo>
                  <a:pt x="1681011" y="106603"/>
                </a:lnTo>
                <a:lnTo>
                  <a:pt x="1685990" y="110354"/>
                </a:lnTo>
                <a:lnTo>
                  <a:pt x="1690901" y="114173"/>
                </a:lnTo>
                <a:lnTo>
                  <a:pt x="1695812" y="118129"/>
                </a:lnTo>
                <a:lnTo>
                  <a:pt x="1700518" y="122017"/>
                </a:lnTo>
                <a:lnTo>
                  <a:pt x="1705292" y="125972"/>
                </a:lnTo>
                <a:lnTo>
                  <a:pt x="1710067" y="130065"/>
                </a:lnTo>
                <a:lnTo>
                  <a:pt x="1714637" y="134157"/>
                </a:lnTo>
                <a:lnTo>
                  <a:pt x="1719275" y="138249"/>
                </a:lnTo>
                <a:lnTo>
                  <a:pt x="1723776" y="142478"/>
                </a:lnTo>
                <a:lnTo>
                  <a:pt x="1728210" y="146706"/>
                </a:lnTo>
                <a:lnTo>
                  <a:pt x="1732643" y="151003"/>
                </a:lnTo>
                <a:lnTo>
                  <a:pt x="1736940" y="155368"/>
                </a:lnTo>
                <a:lnTo>
                  <a:pt x="1741237" y="159733"/>
                </a:lnTo>
                <a:lnTo>
                  <a:pt x="1745534" y="164166"/>
                </a:lnTo>
                <a:lnTo>
                  <a:pt x="1749695" y="168668"/>
                </a:lnTo>
                <a:lnTo>
                  <a:pt x="1753855" y="173169"/>
                </a:lnTo>
                <a:lnTo>
                  <a:pt x="1757879" y="177671"/>
                </a:lnTo>
                <a:lnTo>
                  <a:pt x="1761904" y="182309"/>
                </a:lnTo>
                <a:lnTo>
                  <a:pt x="1765791" y="186946"/>
                </a:lnTo>
                <a:lnTo>
                  <a:pt x="1769679" y="191653"/>
                </a:lnTo>
                <a:lnTo>
                  <a:pt x="1773567" y="196427"/>
                </a:lnTo>
                <a:lnTo>
                  <a:pt x="1777318" y="201133"/>
                </a:lnTo>
                <a:lnTo>
                  <a:pt x="1781069" y="205975"/>
                </a:lnTo>
                <a:lnTo>
                  <a:pt x="1784753" y="210818"/>
                </a:lnTo>
                <a:lnTo>
                  <a:pt x="1788368" y="215728"/>
                </a:lnTo>
                <a:lnTo>
                  <a:pt x="1791846" y="220707"/>
                </a:lnTo>
                <a:lnTo>
                  <a:pt x="1795393" y="225618"/>
                </a:lnTo>
                <a:lnTo>
                  <a:pt x="1798803" y="230665"/>
                </a:lnTo>
                <a:lnTo>
                  <a:pt x="1802213" y="235712"/>
                </a:lnTo>
                <a:lnTo>
                  <a:pt x="1805556" y="240827"/>
                </a:lnTo>
                <a:lnTo>
                  <a:pt x="1808829" y="245943"/>
                </a:lnTo>
                <a:lnTo>
                  <a:pt x="1811967" y="251058"/>
                </a:lnTo>
                <a:lnTo>
                  <a:pt x="1815173" y="256241"/>
                </a:lnTo>
                <a:lnTo>
                  <a:pt x="1818242" y="261425"/>
                </a:lnTo>
                <a:lnTo>
                  <a:pt x="1821311" y="266745"/>
                </a:lnTo>
                <a:lnTo>
                  <a:pt x="1824312" y="271997"/>
                </a:lnTo>
                <a:lnTo>
                  <a:pt x="1827245" y="277316"/>
                </a:lnTo>
                <a:lnTo>
                  <a:pt x="1830042" y="282568"/>
                </a:lnTo>
                <a:lnTo>
                  <a:pt x="1832906" y="287956"/>
                </a:lnTo>
                <a:lnTo>
                  <a:pt x="1835703" y="293412"/>
                </a:lnTo>
                <a:lnTo>
                  <a:pt x="1838431" y="298869"/>
                </a:lnTo>
                <a:lnTo>
                  <a:pt x="1841023" y="304325"/>
                </a:lnTo>
                <a:lnTo>
                  <a:pt x="1843615" y="309781"/>
                </a:lnTo>
                <a:lnTo>
                  <a:pt x="1846206" y="315238"/>
                </a:lnTo>
                <a:lnTo>
                  <a:pt x="1848730" y="320762"/>
                </a:lnTo>
                <a:lnTo>
                  <a:pt x="1851185" y="326423"/>
                </a:lnTo>
                <a:lnTo>
                  <a:pt x="1853504" y="332016"/>
                </a:lnTo>
                <a:lnTo>
                  <a:pt x="1855823" y="337608"/>
                </a:lnTo>
                <a:lnTo>
                  <a:pt x="1858143" y="343201"/>
                </a:lnTo>
                <a:lnTo>
                  <a:pt x="1860257" y="348862"/>
                </a:lnTo>
                <a:lnTo>
                  <a:pt x="1862508" y="354523"/>
                </a:lnTo>
                <a:lnTo>
                  <a:pt x="1864554" y="360184"/>
                </a:lnTo>
                <a:lnTo>
                  <a:pt x="1866668" y="365981"/>
                </a:lnTo>
                <a:lnTo>
                  <a:pt x="1868646" y="371710"/>
                </a:lnTo>
                <a:lnTo>
                  <a:pt x="1870556" y="377439"/>
                </a:lnTo>
                <a:lnTo>
                  <a:pt x="1872466" y="383237"/>
                </a:lnTo>
                <a:lnTo>
                  <a:pt x="1874307" y="389034"/>
                </a:lnTo>
                <a:lnTo>
                  <a:pt x="1876081" y="394763"/>
                </a:lnTo>
                <a:lnTo>
                  <a:pt x="1877786" y="400629"/>
                </a:lnTo>
                <a:lnTo>
                  <a:pt x="1879491" y="406562"/>
                </a:lnTo>
                <a:lnTo>
                  <a:pt x="1881060" y="412360"/>
                </a:lnTo>
                <a:lnTo>
                  <a:pt x="1882697" y="418293"/>
                </a:lnTo>
                <a:lnTo>
                  <a:pt x="1884129" y="424091"/>
                </a:lnTo>
                <a:lnTo>
                  <a:pt x="1885630" y="430024"/>
                </a:lnTo>
                <a:lnTo>
                  <a:pt x="1887062" y="435890"/>
                </a:lnTo>
                <a:lnTo>
                  <a:pt x="1888358" y="441892"/>
                </a:lnTo>
                <a:lnTo>
                  <a:pt x="1889654" y="447757"/>
                </a:lnTo>
                <a:lnTo>
                  <a:pt x="1890881" y="453759"/>
                </a:lnTo>
                <a:lnTo>
                  <a:pt x="1892109" y="459693"/>
                </a:lnTo>
                <a:lnTo>
                  <a:pt x="1893269" y="465627"/>
                </a:lnTo>
                <a:lnTo>
                  <a:pt x="1894360" y="471629"/>
                </a:lnTo>
                <a:lnTo>
                  <a:pt x="1895315" y="477631"/>
                </a:lnTo>
                <a:lnTo>
                  <a:pt x="1896338" y="483633"/>
                </a:lnTo>
                <a:lnTo>
                  <a:pt x="1897225" y="489566"/>
                </a:lnTo>
                <a:lnTo>
                  <a:pt x="1898111" y="495636"/>
                </a:lnTo>
                <a:lnTo>
                  <a:pt x="1898930" y="501638"/>
                </a:lnTo>
                <a:lnTo>
                  <a:pt x="1899680" y="507572"/>
                </a:lnTo>
                <a:lnTo>
                  <a:pt x="1900430" y="513642"/>
                </a:lnTo>
                <a:lnTo>
                  <a:pt x="1901112" y="519644"/>
                </a:lnTo>
                <a:lnTo>
                  <a:pt x="1901726" y="525714"/>
                </a:lnTo>
                <a:lnTo>
                  <a:pt x="1902272" y="531716"/>
                </a:lnTo>
                <a:lnTo>
                  <a:pt x="1902749" y="537718"/>
                </a:lnTo>
                <a:lnTo>
                  <a:pt x="1903227" y="544539"/>
                </a:lnTo>
                <a:lnTo>
                  <a:pt x="1903704" y="551427"/>
                </a:lnTo>
                <a:lnTo>
                  <a:pt x="1904114" y="558247"/>
                </a:lnTo>
                <a:lnTo>
                  <a:pt x="1904386" y="565068"/>
                </a:lnTo>
                <a:lnTo>
                  <a:pt x="1904591" y="571888"/>
                </a:lnTo>
                <a:lnTo>
                  <a:pt x="1904864" y="578640"/>
                </a:lnTo>
                <a:lnTo>
                  <a:pt x="1904932" y="585461"/>
                </a:lnTo>
                <a:lnTo>
                  <a:pt x="1905000" y="592281"/>
                </a:lnTo>
                <a:lnTo>
                  <a:pt x="1904932" y="599033"/>
                </a:lnTo>
                <a:lnTo>
                  <a:pt x="1904864" y="605854"/>
                </a:lnTo>
                <a:lnTo>
                  <a:pt x="1904727" y="612606"/>
                </a:lnTo>
                <a:lnTo>
                  <a:pt x="1904455" y="619358"/>
                </a:lnTo>
                <a:lnTo>
                  <a:pt x="1904182" y="626178"/>
                </a:lnTo>
                <a:lnTo>
                  <a:pt x="1903841" y="632931"/>
                </a:lnTo>
                <a:lnTo>
                  <a:pt x="1903500" y="639614"/>
                </a:lnTo>
                <a:lnTo>
                  <a:pt x="1902954" y="646367"/>
                </a:lnTo>
                <a:lnTo>
                  <a:pt x="1902408" y="652982"/>
                </a:lnTo>
                <a:lnTo>
                  <a:pt x="1901794" y="659735"/>
                </a:lnTo>
                <a:lnTo>
                  <a:pt x="1901112" y="666419"/>
                </a:lnTo>
                <a:lnTo>
                  <a:pt x="1900430" y="673034"/>
                </a:lnTo>
                <a:lnTo>
                  <a:pt x="1899544" y="679718"/>
                </a:lnTo>
                <a:lnTo>
                  <a:pt x="1898725" y="686266"/>
                </a:lnTo>
                <a:lnTo>
                  <a:pt x="1897770" y="692882"/>
                </a:lnTo>
                <a:lnTo>
                  <a:pt x="1896815" y="699497"/>
                </a:lnTo>
                <a:lnTo>
                  <a:pt x="1895724" y="706045"/>
                </a:lnTo>
                <a:lnTo>
                  <a:pt x="1894565" y="712592"/>
                </a:lnTo>
                <a:lnTo>
                  <a:pt x="1893405" y="719140"/>
                </a:lnTo>
                <a:lnTo>
                  <a:pt x="1892109" y="725551"/>
                </a:lnTo>
                <a:lnTo>
                  <a:pt x="1890813" y="732099"/>
                </a:lnTo>
                <a:lnTo>
                  <a:pt x="1889449" y="738442"/>
                </a:lnTo>
                <a:lnTo>
                  <a:pt x="1887949" y="744853"/>
                </a:lnTo>
                <a:lnTo>
                  <a:pt x="1886516" y="751264"/>
                </a:lnTo>
                <a:lnTo>
                  <a:pt x="1884879" y="757607"/>
                </a:lnTo>
                <a:lnTo>
                  <a:pt x="1883311" y="763882"/>
                </a:lnTo>
                <a:lnTo>
                  <a:pt x="1881605" y="770156"/>
                </a:lnTo>
                <a:lnTo>
                  <a:pt x="1879832" y="776499"/>
                </a:lnTo>
                <a:lnTo>
                  <a:pt x="1877991" y="782706"/>
                </a:lnTo>
                <a:lnTo>
                  <a:pt x="1876081" y="788844"/>
                </a:lnTo>
                <a:lnTo>
                  <a:pt x="1874171" y="795051"/>
                </a:lnTo>
                <a:lnTo>
                  <a:pt x="1872193" y="801121"/>
                </a:lnTo>
                <a:lnTo>
                  <a:pt x="1870079" y="807259"/>
                </a:lnTo>
                <a:lnTo>
                  <a:pt x="1867964" y="813193"/>
                </a:lnTo>
                <a:lnTo>
                  <a:pt x="1865713" y="819263"/>
                </a:lnTo>
                <a:lnTo>
                  <a:pt x="1863531" y="825197"/>
                </a:lnTo>
                <a:lnTo>
                  <a:pt x="1861212" y="831062"/>
                </a:lnTo>
                <a:lnTo>
                  <a:pt x="1858825" y="836996"/>
                </a:lnTo>
                <a:lnTo>
                  <a:pt x="1856369" y="842793"/>
                </a:lnTo>
                <a:lnTo>
                  <a:pt x="1853846" y="848591"/>
                </a:lnTo>
                <a:lnTo>
                  <a:pt x="1851322" y="854320"/>
                </a:lnTo>
                <a:lnTo>
                  <a:pt x="1848662" y="860049"/>
                </a:lnTo>
                <a:lnTo>
                  <a:pt x="1845934" y="865642"/>
                </a:lnTo>
                <a:lnTo>
                  <a:pt x="1843205" y="871234"/>
                </a:lnTo>
                <a:lnTo>
                  <a:pt x="1840409" y="876895"/>
                </a:lnTo>
                <a:lnTo>
                  <a:pt x="1837476" y="882420"/>
                </a:lnTo>
                <a:lnTo>
                  <a:pt x="1834611" y="887808"/>
                </a:lnTo>
                <a:lnTo>
                  <a:pt x="1831610" y="893196"/>
                </a:lnTo>
                <a:lnTo>
                  <a:pt x="1828541" y="898584"/>
                </a:lnTo>
                <a:lnTo>
                  <a:pt x="1825404" y="903836"/>
                </a:lnTo>
                <a:lnTo>
                  <a:pt x="1822266" y="909087"/>
                </a:lnTo>
                <a:lnTo>
                  <a:pt x="1819060" y="914271"/>
                </a:lnTo>
                <a:lnTo>
                  <a:pt x="1815718" y="919454"/>
                </a:lnTo>
                <a:lnTo>
                  <a:pt x="1812376" y="924501"/>
                </a:lnTo>
                <a:lnTo>
                  <a:pt x="1808966" y="929548"/>
                </a:lnTo>
                <a:lnTo>
                  <a:pt x="1805419" y="934459"/>
                </a:lnTo>
                <a:lnTo>
                  <a:pt x="1801941" y="939370"/>
                </a:lnTo>
                <a:lnTo>
                  <a:pt x="1798326" y="944212"/>
                </a:lnTo>
                <a:lnTo>
                  <a:pt x="1794711" y="948986"/>
                </a:lnTo>
                <a:lnTo>
                  <a:pt x="1790959" y="953693"/>
                </a:lnTo>
                <a:lnTo>
                  <a:pt x="1787208" y="958330"/>
                </a:lnTo>
                <a:lnTo>
                  <a:pt x="1783388" y="962900"/>
                </a:lnTo>
                <a:lnTo>
                  <a:pt x="1779501" y="967401"/>
                </a:lnTo>
                <a:lnTo>
                  <a:pt x="1775545" y="971903"/>
                </a:lnTo>
                <a:lnTo>
                  <a:pt x="1771521" y="976268"/>
                </a:lnTo>
                <a:lnTo>
                  <a:pt x="1767496" y="980565"/>
                </a:lnTo>
                <a:lnTo>
                  <a:pt x="1763336" y="984862"/>
                </a:lnTo>
                <a:lnTo>
                  <a:pt x="1759175" y="988954"/>
                </a:lnTo>
                <a:lnTo>
                  <a:pt x="1754878" y="993046"/>
                </a:lnTo>
                <a:lnTo>
                  <a:pt x="1750581" y="997138"/>
                </a:lnTo>
                <a:lnTo>
                  <a:pt x="1746216" y="1001094"/>
                </a:lnTo>
                <a:lnTo>
                  <a:pt x="1741851" y="1004914"/>
                </a:lnTo>
                <a:lnTo>
                  <a:pt x="1737417" y="1008801"/>
                </a:lnTo>
                <a:lnTo>
                  <a:pt x="1732848" y="1012484"/>
                </a:lnTo>
                <a:lnTo>
                  <a:pt x="1728278" y="1016099"/>
                </a:lnTo>
                <a:lnTo>
                  <a:pt x="1723640" y="1019714"/>
                </a:lnTo>
                <a:lnTo>
                  <a:pt x="1718934" y="1023192"/>
                </a:lnTo>
                <a:lnTo>
                  <a:pt x="1714159" y="1026671"/>
                </a:lnTo>
                <a:lnTo>
                  <a:pt x="1709385" y="1029944"/>
                </a:lnTo>
                <a:lnTo>
                  <a:pt x="1704474" y="1033150"/>
                </a:lnTo>
                <a:lnTo>
                  <a:pt x="1699563" y="1036355"/>
                </a:lnTo>
                <a:lnTo>
                  <a:pt x="1694584" y="1039425"/>
                </a:lnTo>
                <a:lnTo>
                  <a:pt x="1689469" y="1042426"/>
                </a:lnTo>
                <a:lnTo>
                  <a:pt x="1684421" y="1045358"/>
                </a:lnTo>
                <a:lnTo>
                  <a:pt x="1679306" y="1048155"/>
                </a:lnTo>
                <a:lnTo>
                  <a:pt x="1674054" y="1050951"/>
                </a:lnTo>
                <a:lnTo>
                  <a:pt x="1668802" y="1053543"/>
                </a:lnTo>
                <a:lnTo>
                  <a:pt x="1663414" y="1056066"/>
                </a:lnTo>
                <a:lnTo>
                  <a:pt x="1658025" y="1058590"/>
                </a:lnTo>
                <a:lnTo>
                  <a:pt x="1652569" y="1060977"/>
                </a:lnTo>
                <a:lnTo>
                  <a:pt x="1647181" y="1063228"/>
                </a:lnTo>
                <a:lnTo>
                  <a:pt x="1641588" y="1065410"/>
                </a:lnTo>
                <a:lnTo>
                  <a:pt x="1635927" y="1067525"/>
                </a:lnTo>
                <a:lnTo>
                  <a:pt x="1630265" y="1069502"/>
                </a:lnTo>
                <a:lnTo>
                  <a:pt x="1624604" y="1071412"/>
                </a:lnTo>
                <a:lnTo>
                  <a:pt x="1618875" y="1073254"/>
                </a:lnTo>
                <a:lnTo>
                  <a:pt x="1613009" y="1074959"/>
                </a:lnTo>
                <a:lnTo>
                  <a:pt x="1607144" y="1076596"/>
                </a:lnTo>
                <a:lnTo>
                  <a:pt x="1601210" y="1078096"/>
                </a:lnTo>
                <a:lnTo>
                  <a:pt x="1595207" y="1079460"/>
                </a:lnTo>
                <a:lnTo>
                  <a:pt x="1589205" y="1080756"/>
                </a:lnTo>
                <a:lnTo>
                  <a:pt x="1583067" y="1081984"/>
                </a:lnTo>
                <a:lnTo>
                  <a:pt x="1576928" y="1083075"/>
                </a:lnTo>
                <a:lnTo>
                  <a:pt x="1570721" y="1084098"/>
                </a:lnTo>
                <a:lnTo>
                  <a:pt x="1564378" y="1084985"/>
                </a:lnTo>
                <a:lnTo>
                  <a:pt x="1558103" y="1085735"/>
                </a:lnTo>
                <a:lnTo>
                  <a:pt x="1551760" y="1086485"/>
                </a:lnTo>
                <a:lnTo>
                  <a:pt x="1545281" y="1086963"/>
                </a:lnTo>
                <a:lnTo>
                  <a:pt x="1538869" y="1087440"/>
                </a:lnTo>
                <a:lnTo>
                  <a:pt x="1532253" y="1087849"/>
                </a:lnTo>
                <a:lnTo>
                  <a:pt x="1525774" y="1088054"/>
                </a:lnTo>
                <a:lnTo>
                  <a:pt x="1519089" y="1088122"/>
                </a:lnTo>
                <a:lnTo>
                  <a:pt x="1512405" y="1088122"/>
                </a:lnTo>
                <a:lnTo>
                  <a:pt x="1505653" y="1088054"/>
                </a:lnTo>
                <a:lnTo>
                  <a:pt x="1498832" y="1087849"/>
                </a:lnTo>
                <a:lnTo>
                  <a:pt x="1492011" y="1087508"/>
                </a:lnTo>
                <a:lnTo>
                  <a:pt x="1485123" y="1087099"/>
                </a:lnTo>
                <a:lnTo>
                  <a:pt x="1478097" y="1086485"/>
                </a:lnTo>
                <a:lnTo>
                  <a:pt x="1471140" y="1085735"/>
                </a:lnTo>
                <a:lnTo>
                  <a:pt x="1464115" y="1084917"/>
                </a:lnTo>
                <a:lnTo>
                  <a:pt x="1439902" y="1081916"/>
                </a:lnTo>
                <a:lnTo>
                  <a:pt x="1416303" y="1078915"/>
                </a:lnTo>
                <a:lnTo>
                  <a:pt x="1393249" y="1075982"/>
                </a:lnTo>
                <a:lnTo>
                  <a:pt x="1370673" y="1073049"/>
                </a:lnTo>
                <a:lnTo>
                  <a:pt x="1327021" y="1067184"/>
                </a:lnTo>
                <a:lnTo>
                  <a:pt x="1285210" y="1061454"/>
                </a:lnTo>
                <a:lnTo>
                  <a:pt x="1245378" y="1055862"/>
                </a:lnTo>
                <a:lnTo>
                  <a:pt x="1207250" y="1050405"/>
                </a:lnTo>
                <a:lnTo>
                  <a:pt x="1170828" y="1045017"/>
                </a:lnTo>
                <a:lnTo>
                  <a:pt x="1135975" y="1039902"/>
                </a:lnTo>
                <a:lnTo>
                  <a:pt x="1070906" y="1030217"/>
                </a:lnTo>
                <a:lnTo>
                  <a:pt x="1040418" y="1025716"/>
                </a:lnTo>
                <a:lnTo>
                  <a:pt x="1011294" y="1021487"/>
                </a:lnTo>
                <a:lnTo>
                  <a:pt x="983466" y="1017463"/>
                </a:lnTo>
                <a:lnTo>
                  <a:pt x="956661" y="1013780"/>
                </a:lnTo>
                <a:lnTo>
                  <a:pt x="931083" y="1010302"/>
                </a:lnTo>
                <a:lnTo>
                  <a:pt x="918534" y="1008665"/>
                </a:lnTo>
                <a:lnTo>
                  <a:pt x="906393" y="1007164"/>
                </a:lnTo>
                <a:lnTo>
                  <a:pt x="894389" y="1005800"/>
                </a:lnTo>
                <a:lnTo>
                  <a:pt x="882657" y="1004368"/>
                </a:lnTo>
                <a:lnTo>
                  <a:pt x="871062" y="1003140"/>
                </a:lnTo>
                <a:lnTo>
                  <a:pt x="859808" y="1001913"/>
                </a:lnTo>
                <a:lnTo>
                  <a:pt x="848622" y="1000890"/>
                </a:lnTo>
                <a:lnTo>
                  <a:pt x="837641" y="999866"/>
                </a:lnTo>
                <a:lnTo>
                  <a:pt x="826933" y="999048"/>
                </a:lnTo>
                <a:lnTo>
                  <a:pt x="816224" y="998161"/>
                </a:lnTo>
                <a:lnTo>
                  <a:pt x="805857" y="997479"/>
                </a:lnTo>
                <a:lnTo>
                  <a:pt x="795489" y="996934"/>
                </a:lnTo>
                <a:lnTo>
                  <a:pt x="785327" y="996456"/>
                </a:lnTo>
                <a:lnTo>
                  <a:pt x="775232" y="996047"/>
                </a:lnTo>
                <a:lnTo>
                  <a:pt x="765342" y="995842"/>
                </a:lnTo>
                <a:lnTo>
                  <a:pt x="755521" y="995638"/>
                </a:lnTo>
                <a:lnTo>
                  <a:pt x="745767" y="995570"/>
                </a:lnTo>
                <a:lnTo>
                  <a:pt x="736082" y="995638"/>
                </a:lnTo>
                <a:lnTo>
                  <a:pt x="726533" y="995842"/>
                </a:lnTo>
                <a:lnTo>
                  <a:pt x="716984" y="996115"/>
                </a:lnTo>
                <a:lnTo>
                  <a:pt x="707572" y="996593"/>
                </a:lnTo>
                <a:lnTo>
                  <a:pt x="698227" y="997138"/>
                </a:lnTo>
                <a:lnTo>
                  <a:pt x="688883" y="997820"/>
                </a:lnTo>
                <a:lnTo>
                  <a:pt x="679539" y="998571"/>
                </a:lnTo>
                <a:lnTo>
                  <a:pt x="670195" y="999594"/>
                </a:lnTo>
                <a:lnTo>
                  <a:pt x="660919" y="1000548"/>
                </a:lnTo>
                <a:lnTo>
                  <a:pt x="651643" y="1001776"/>
                </a:lnTo>
                <a:lnTo>
                  <a:pt x="642366" y="1003140"/>
                </a:lnTo>
                <a:lnTo>
                  <a:pt x="633022" y="1004641"/>
                </a:lnTo>
                <a:lnTo>
                  <a:pt x="623746" y="1006209"/>
                </a:lnTo>
                <a:lnTo>
                  <a:pt x="614334" y="1007983"/>
                </a:lnTo>
                <a:lnTo>
                  <a:pt x="604989" y="1009892"/>
                </a:lnTo>
                <a:lnTo>
                  <a:pt x="595441" y="1012007"/>
                </a:lnTo>
                <a:lnTo>
                  <a:pt x="585960" y="1014189"/>
                </a:lnTo>
                <a:lnTo>
                  <a:pt x="433928" y="1200181"/>
                </a:lnTo>
                <a:lnTo>
                  <a:pt x="430177" y="1204819"/>
                </a:lnTo>
                <a:lnTo>
                  <a:pt x="210894" y="1473200"/>
                </a:lnTo>
                <a:lnTo>
                  <a:pt x="215805" y="1453285"/>
                </a:lnTo>
                <a:lnTo>
                  <a:pt x="220579" y="1433233"/>
                </a:lnTo>
                <a:lnTo>
                  <a:pt x="225149" y="1413386"/>
                </a:lnTo>
                <a:lnTo>
                  <a:pt x="229719" y="1393675"/>
                </a:lnTo>
                <a:lnTo>
                  <a:pt x="234084" y="1374032"/>
                </a:lnTo>
                <a:lnTo>
                  <a:pt x="238381" y="1354662"/>
                </a:lnTo>
                <a:lnTo>
                  <a:pt x="242405" y="1335361"/>
                </a:lnTo>
                <a:lnTo>
                  <a:pt x="246429" y="1316468"/>
                </a:lnTo>
                <a:lnTo>
                  <a:pt x="250317" y="1297712"/>
                </a:lnTo>
                <a:lnTo>
                  <a:pt x="254000" y="1279297"/>
                </a:lnTo>
                <a:lnTo>
                  <a:pt x="257615" y="1261223"/>
                </a:lnTo>
                <a:lnTo>
                  <a:pt x="261094" y="1243422"/>
                </a:lnTo>
                <a:lnTo>
                  <a:pt x="264367" y="1226098"/>
                </a:lnTo>
                <a:lnTo>
                  <a:pt x="267573" y="1209184"/>
                </a:lnTo>
                <a:lnTo>
                  <a:pt x="270642" y="1192747"/>
                </a:lnTo>
                <a:lnTo>
                  <a:pt x="273575" y="1176719"/>
                </a:lnTo>
                <a:lnTo>
                  <a:pt x="278418" y="1149437"/>
                </a:lnTo>
                <a:lnTo>
                  <a:pt x="282783" y="1123929"/>
                </a:lnTo>
                <a:lnTo>
                  <a:pt x="286739" y="1100399"/>
                </a:lnTo>
                <a:lnTo>
                  <a:pt x="290286" y="1079051"/>
                </a:lnTo>
                <a:lnTo>
                  <a:pt x="285375" y="1079256"/>
                </a:lnTo>
                <a:lnTo>
                  <a:pt x="280532" y="1079392"/>
                </a:lnTo>
                <a:lnTo>
                  <a:pt x="275758" y="1079460"/>
                </a:lnTo>
                <a:lnTo>
                  <a:pt x="271052" y="1079460"/>
                </a:lnTo>
                <a:lnTo>
                  <a:pt x="266345" y="1079460"/>
                </a:lnTo>
                <a:lnTo>
                  <a:pt x="261707" y="1079460"/>
                </a:lnTo>
                <a:lnTo>
                  <a:pt x="257069" y="1079324"/>
                </a:lnTo>
                <a:lnTo>
                  <a:pt x="252568" y="1079256"/>
                </a:lnTo>
                <a:lnTo>
                  <a:pt x="247998" y="1079051"/>
                </a:lnTo>
                <a:lnTo>
                  <a:pt x="243565" y="1078778"/>
                </a:lnTo>
                <a:lnTo>
                  <a:pt x="239131" y="1078505"/>
                </a:lnTo>
                <a:lnTo>
                  <a:pt x="234766" y="1078164"/>
                </a:lnTo>
                <a:lnTo>
                  <a:pt x="230401" y="1077823"/>
                </a:lnTo>
                <a:lnTo>
                  <a:pt x="226104" y="1077346"/>
                </a:lnTo>
                <a:lnTo>
                  <a:pt x="221807" y="1076868"/>
                </a:lnTo>
                <a:lnTo>
                  <a:pt x="217578" y="1076391"/>
                </a:lnTo>
                <a:lnTo>
                  <a:pt x="213349" y="1075777"/>
                </a:lnTo>
                <a:lnTo>
                  <a:pt x="209189" y="1075163"/>
                </a:lnTo>
                <a:lnTo>
                  <a:pt x="205096" y="1074550"/>
                </a:lnTo>
                <a:lnTo>
                  <a:pt x="201004" y="1073868"/>
                </a:lnTo>
                <a:lnTo>
                  <a:pt x="196980" y="1073117"/>
                </a:lnTo>
                <a:lnTo>
                  <a:pt x="192956" y="1072367"/>
                </a:lnTo>
                <a:lnTo>
                  <a:pt x="189000" y="1071480"/>
                </a:lnTo>
                <a:lnTo>
                  <a:pt x="185044" y="1070662"/>
                </a:lnTo>
                <a:lnTo>
                  <a:pt x="181156" y="1069707"/>
                </a:lnTo>
                <a:lnTo>
                  <a:pt x="177336" y="1068752"/>
                </a:lnTo>
                <a:lnTo>
                  <a:pt x="173449" y="1067729"/>
                </a:lnTo>
                <a:lnTo>
                  <a:pt x="169697" y="1066774"/>
                </a:lnTo>
                <a:lnTo>
                  <a:pt x="165946" y="1065615"/>
                </a:lnTo>
                <a:lnTo>
                  <a:pt x="162195" y="1064524"/>
                </a:lnTo>
                <a:lnTo>
                  <a:pt x="158511" y="1063296"/>
                </a:lnTo>
                <a:lnTo>
                  <a:pt x="154828" y="1062068"/>
                </a:lnTo>
                <a:lnTo>
                  <a:pt x="148349" y="1059749"/>
                </a:lnTo>
                <a:lnTo>
                  <a:pt x="141869" y="1057294"/>
                </a:lnTo>
                <a:lnTo>
                  <a:pt x="135526" y="1054770"/>
                </a:lnTo>
                <a:lnTo>
                  <a:pt x="129319" y="1052042"/>
                </a:lnTo>
                <a:lnTo>
                  <a:pt x="123181" y="1049178"/>
                </a:lnTo>
                <a:lnTo>
                  <a:pt x="117110" y="1046177"/>
                </a:lnTo>
                <a:lnTo>
                  <a:pt x="111108" y="1043108"/>
                </a:lnTo>
                <a:lnTo>
                  <a:pt x="105242" y="1039834"/>
                </a:lnTo>
                <a:lnTo>
                  <a:pt x="99445" y="1036424"/>
                </a:lnTo>
                <a:lnTo>
                  <a:pt x="93715" y="1032945"/>
                </a:lnTo>
                <a:lnTo>
                  <a:pt x="88054" y="1029330"/>
                </a:lnTo>
                <a:lnTo>
                  <a:pt x="82530" y="1025579"/>
                </a:lnTo>
                <a:lnTo>
                  <a:pt x="77005" y="1021623"/>
                </a:lnTo>
                <a:lnTo>
                  <a:pt x="71548" y="1017599"/>
                </a:lnTo>
                <a:lnTo>
                  <a:pt x="66160" y="1013439"/>
                </a:lnTo>
                <a:lnTo>
                  <a:pt x="60908" y="1009142"/>
                </a:lnTo>
                <a:lnTo>
                  <a:pt x="58180" y="1006960"/>
                </a:lnTo>
                <a:lnTo>
                  <a:pt x="55588" y="1004641"/>
                </a:lnTo>
                <a:lnTo>
                  <a:pt x="53065" y="1002254"/>
                </a:lnTo>
                <a:lnTo>
                  <a:pt x="50541" y="999866"/>
                </a:lnTo>
                <a:lnTo>
                  <a:pt x="48086" y="997411"/>
                </a:lnTo>
                <a:lnTo>
                  <a:pt x="45767" y="994956"/>
                </a:lnTo>
                <a:lnTo>
                  <a:pt x="43516" y="992432"/>
                </a:lnTo>
                <a:lnTo>
                  <a:pt x="41197" y="989909"/>
                </a:lnTo>
                <a:lnTo>
                  <a:pt x="39014" y="987385"/>
                </a:lnTo>
                <a:lnTo>
                  <a:pt x="36968" y="984793"/>
                </a:lnTo>
                <a:lnTo>
                  <a:pt x="34922" y="982065"/>
                </a:lnTo>
                <a:lnTo>
                  <a:pt x="32876" y="979405"/>
                </a:lnTo>
                <a:lnTo>
                  <a:pt x="30966" y="976745"/>
                </a:lnTo>
                <a:lnTo>
                  <a:pt x="29124" y="973949"/>
                </a:lnTo>
                <a:lnTo>
                  <a:pt x="27351" y="971221"/>
                </a:lnTo>
                <a:lnTo>
                  <a:pt x="25646" y="968425"/>
                </a:lnTo>
                <a:lnTo>
                  <a:pt x="24009" y="965424"/>
                </a:lnTo>
                <a:lnTo>
                  <a:pt x="22645" y="963036"/>
                </a:lnTo>
                <a:lnTo>
                  <a:pt x="21349" y="960581"/>
                </a:lnTo>
                <a:lnTo>
                  <a:pt x="19985" y="958262"/>
                </a:lnTo>
                <a:lnTo>
                  <a:pt x="18757" y="955670"/>
                </a:lnTo>
                <a:lnTo>
                  <a:pt x="16438" y="950692"/>
                </a:lnTo>
                <a:lnTo>
                  <a:pt x="14255" y="945645"/>
                </a:lnTo>
                <a:lnTo>
                  <a:pt x="12277" y="940529"/>
                </a:lnTo>
                <a:lnTo>
                  <a:pt x="10367" y="935278"/>
                </a:lnTo>
                <a:lnTo>
                  <a:pt x="8662" y="930026"/>
                </a:lnTo>
                <a:lnTo>
                  <a:pt x="7162" y="924706"/>
                </a:lnTo>
                <a:lnTo>
                  <a:pt x="5729" y="919250"/>
                </a:lnTo>
                <a:lnTo>
                  <a:pt x="4502" y="913862"/>
                </a:lnTo>
                <a:lnTo>
                  <a:pt x="3479" y="908337"/>
                </a:lnTo>
                <a:lnTo>
                  <a:pt x="2524" y="902676"/>
                </a:lnTo>
                <a:lnTo>
                  <a:pt x="1773" y="897083"/>
                </a:lnTo>
                <a:lnTo>
                  <a:pt x="1160" y="891423"/>
                </a:lnTo>
                <a:lnTo>
                  <a:pt x="614" y="885693"/>
                </a:lnTo>
                <a:lnTo>
                  <a:pt x="273" y="879964"/>
                </a:lnTo>
                <a:lnTo>
                  <a:pt x="68" y="874099"/>
                </a:lnTo>
                <a:lnTo>
                  <a:pt x="0" y="868302"/>
                </a:lnTo>
                <a:lnTo>
                  <a:pt x="68" y="862368"/>
                </a:lnTo>
                <a:lnTo>
                  <a:pt x="273" y="856434"/>
                </a:lnTo>
                <a:lnTo>
                  <a:pt x="614" y="850569"/>
                </a:lnTo>
                <a:lnTo>
                  <a:pt x="1091" y="844567"/>
                </a:lnTo>
                <a:lnTo>
                  <a:pt x="1705" y="838565"/>
                </a:lnTo>
                <a:lnTo>
                  <a:pt x="2456" y="832631"/>
                </a:lnTo>
                <a:lnTo>
                  <a:pt x="3274" y="826561"/>
                </a:lnTo>
                <a:lnTo>
                  <a:pt x="4229" y="820559"/>
                </a:lnTo>
                <a:lnTo>
                  <a:pt x="5388" y="814489"/>
                </a:lnTo>
                <a:lnTo>
                  <a:pt x="6616" y="808487"/>
                </a:lnTo>
                <a:lnTo>
                  <a:pt x="7912" y="802417"/>
                </a:lnTo>
                <a:lnTo>
                  <a:pt x="9344" y="796347"/>
                </a:lnTo>
                <a:lnTo>
                  <a:pt x="10981" y="790276"/>
                </a:lnTo>
                <a:lnTo>
                  <a:pt x="12550" y="784206"/>
                </a:lnTo>
                <a:lnTo>
                  <a:pt x="14392" y="778136"/>
                </a:lnTo>
                <a:lnTo>
                  <a:pt x="16370" y="772134"/>
                </a:lnTo>
                <a:lnTo>
                  <a:pt x="18348" y="766132"/>
                </a:lnTo>
                <a:lnTo>
                  <a:pt x="20394" y="760062"/>
                </a:lnTo>
                <a:lnTo>
                  <a:pt x="22645" y="754060"/>
                </a:lnTo>
                <a:lnTo>
                  <a:pt x="25032" y="748127"/>
                </a:lnTo>
                <a:lnTo>
                  <a:pt x="27351" y="742125"/>
                </a:lnTo>
                <a:lnTo>
                  <a:pt x="29943" y="736191"/>
                </a:lnTo>
                <a:lnTo>
                  <a:pt x="32534" y="730325"/>
                </a:lnTo>
                <a:lnTo>
                  <a:pt x="35263" y="724392"/>
                </a:lnTo>
                <a:lnTo>
                  <a:pt x="38059" y="718594"/>
                </a:lnTo>
                <a:lnTo>
                  <a:pt x="40924" y="712729"/>
                </a:lnTo>
                <a:lnTo>
                  <a:pt x="43925" y="707000"/>
                </a:lnTo>
                <a:lnTo>
                  <a:pt x="46994" y="701271"/>
                </a:lnTo>
                <a:lnTo>
                  <a:pt x="50132" y="695542"/>
                </a:lnTo>
                <a:lnTo>
                  <a:pt x="53406" y="689949"/>
                </a:lnTo>
                <a:lnTo>
                  <a:pt x="56680" y="684356"/>
                </a:lnTo>
                <a:lnTo>
                  <a:pt x="60158" y="678832"/>
                </a:lnTo>
                <a:lnTo>
                  <a:pt x="63568" y="673375"/>
                </a:lnTo>
                <a:lnTo>
                  <a:pt x="67115" y="667987"/>
                </a:lnTo>
                <a:lnTo>
                  <a:pt x="70798" y="662667"/>
                </a:lnTo>
                <a:lnTo>
                  <a:pt x="74481" y="657347"/>
                </a:lnTo>
                <a:lnTo>
                  <a:pt x="78233" y="652164"/>
                </a:lnTo>
                <a:lnTo>
                  <a:pt x="82052" y="647049"/>
                </a:lnTo>
                <a:lnTo>
                  <a:pt x="85940" y="641933"/>
                </a:lnTo>
                <a:lnTo>
                  <a:pt x="89964" y="636886"/>
                </a:lnTo>
                <a:lnTo>
                  <a:pt x="94057" y="631976"/>
                </a:lnTo>
                <a:lnTo>
                  <a:pt x="98081" y="627133"/>
                </a:lnTo>
                <a:lnTo>
                  <a:pt x="102241" y="622427"/>
                </a:lnTo>
                <a:lnTo>
                  <a:pt x="106470" y="617789"/>
                </a:lnTo>
                <a:lnTo>
                  <a:pt x="110767" y="613220"/>
                </a:lnTo>
                <a:lnTo>
                  <a:pt x="115064" y="608786"/>
                </a:lnTo>
                <a:lnTo>
                  <a:pt x="116633" y="606809"/>
                </a:lnTo>
                <a:lnTo>
                  <a:pt x="121544" y="601420"/>
                </a:lnTo>
                <a:lnTo>
                  <a:pt x="129524" y="592554"/>
                </a:lnTo>
                <a:lnTo>
                  <a:pt x="134707" y="586961"/>
                </a:lnTo>
                <a:lnTo>
                  <a:pt x="140573" y="580686"/>
                </a:lnTo>
                <a:lnTo>
                  <a:pt x="147257" y="573662"/>
                </a:lnTo>
                <a:lnTo>
                  <a:pt x="154692" y="565954"/>
                </a:lnTo>
                <a:lnTo>
                  <a:pt x="162808" y="557634"/>
                </a:lnTo>
                <a:lnTo>
                  <a:pt x="171607" y="548631"/>
                </a:lnTo>
                <a:lnTo>
                  <a:pt x="181224" y="539082"/>
                </a:lnTo>
                <a:lnTo>
                  <a:pt x="191523" y="528920"/>
                </a:lnTo>
                <a:lnTo>
                  <a:pt x="202368" y="518348"/>
                </a:lnTo>
                <a:lnTo>
                  <a:pt x="214031" y="507163"/>
                </a:lnTo>
                <a:lnTo>
                  <a:pt x="226377" y="495568"/>
                </a:lnTo>
                <a:lnTo>
                  <a:pt x="239336" y="483496"/>
                </a:lnTo>
                <a:lnTo>
                  <a:pt x="252909" y="471083"/>
                </a:lnTo>
                <a:lnTo>
                  <a:pt x="267232" y="458397"/>
                </a:lnTo>
                <a:lnTo>
                  <a:pt x="282101" y="445166"/>
                </a:lnTo>
                <a:lnTo>
                  <a:pt x="289808" y="438482"/>
                </a:lnTo>
                <a:lnTo>
                  <a:pt x="297652" y="431730"/>
                </a:lnTo>
                <a:lnTo>
                  <a:pt x="305632" y="424909"/>
                </a:lnTo>
                <a:lnTo>
                  <a:pt x="313749" y="418021"/>
                </a:lnTo>
                <a:lnTo>
                  <a:pt x="322070" y="411132"/>
                </a:lnTo>
                <a:lnTo>
                  <a:pt x="330528" y="404107"/>
                </a:lnTo>
                <a:lnTo>
                  <a:pt x="339122" y="397014"/>
                </a:lnTo>
                <a:lnTo>
                  <a:pt x="347852" y="389989"/>
                </a:lnTo>
                <a:lnTo>
                  <a:pt x="356719" y="382759"/>
                </a:lnTo>
                <a:lnTo>
                  <a:pt x="365722" y="375598"/>
                </a:lnTo>
                <a:lnTo>
                  <a:pt x="374930" y="368368"/>
                </a:lnTo>
                <a:lnTo>
                  <a:pt x="384206" y="361139"/>
                </a:lnTo>
                <a:lnTo>
                  <a:pt x="393755" y="353773"/>
                </a:lnTo>
                <a:lnTo>
                  <a:pt x="403304" y="346475"/>
                </a:lnTo>
                <a:lnTo>
                  <a:pt x="413057" y="339109"/>
                </a:lnTo>
                <a:lnTo>
                  <a:pt x="422947" y="331743"/>
                </a:lnTo>
                <a:lnTo>
                  <a:pt x="433041" y="324377"/>
                </a:lnTo>
                <a:lnTo>
                  <a:pt x="443136" y="317011"/>
                </a:lnTo>
                <a:lnTo>
                  <a:pt x="453435" y="309577"/>
                </a:lnTo>
                <a:lnTo>
                  <a:pt x="463871" y="302211"/>
                </a:lnTo>
                <a:lnTo>
                  <a:pt x="474443" y="294777"/>
                </a:lnTo>
                <a:lnTo>
                  <a:pt x="485083" y="287411"/>
                </a:lnTo>
                <a:lnTo>
                  <a:pt x="495928" y="279976"/>
                </a:lnTo>
                <a:lnTo>
                  <a:pt x="506841" y="272610"/>
                </a:lnTo>
                <a:lnTo>
                  <a:pt x="517890" y="265244"/>
                </a:lnTo>
                <a:lnTo>
                  <a:pt x="529144" y="258015"/>
                </a:lnTo>
                <a:lnTo>
                  <a:pt x="540466" y="250717"/>
                </a:lnTo>
                <a:lnTo>
                  <a:pt x="551857" y="243419"/>
                </a:lnTo>
                <a:lnTo>
                  <a:pt x="563452" y="236121"/>
                </a:lnTo>
                <a:lnTo>
                  <a:pt x="575115" y="228892"/>
                </a:lnTo>
                <a:lnTo>
                  <a:pt x="586915" y="221799"/>
                </a:lnTo>
                <a:lnTo>
                  <a:pt x="598919" y="214637"/>
                </a:lnTo>
                <a:lnTo>
                  <a:pt x="610923" y="207544"/>
                </a:lnTo>
                <a:lnTo>
                  <a:pt x="623064" y="200519"/>
                </a:lnTo>
                <a:lnTo>
                  <a:pt x="635341" y="193562"/>
                </a:lnTo>
                <a:lnTo>
                  <a:pt x="647755" y="186674"/>
                </a:lnTo>
                <a:lnTo>
                  <a:pt x="660237" y="179785"/>
                </a:lnTo>
                <a:lnTo>
                  <a:pt x="672923" y="173033"/>
                </a:lnTo>
                <a:lnTo>
                  <a:pt x="685677" y="166281"/>
                </a:lnTo>
                <a:lnTo>
                  <a:pt x="698432" y="159665"/>
                </a:lnTo>
                <a:lnTo>
                  <a:pt x="711391" y="153049"/>
                </a:lnTo>
                <a:lnTo>
                  <a:pt x="724419" y="146638"/>
                </a:lnTo>
                <a:lnTo>
                  <a:pt x="737651" y="140159"/>
                </a:lnTo>
                <a:lnTo>
                  <a:pt x="750883" y="133884"/>
                </a:lnTo>
                <a:lnTo>
                  <a:pt x="764251" y="127677"/>
                </a:lnTo>
                <a:lnTo>
                  <a:pt x="777756" y="121607"/>
                </a:lnTo>
                <a:lnTo>
                  <a:pt x="791329" y="115674"/>
                </a:lnTo>
                <a:lnTo>
                  <a:pt x="804970" y="109740"/>
                </a:lnTo>
                <a:lnTo>
                  <a:pt x="818680" y="103943"/>
                </a:lnTo>
                <a:lnTo>
                  <a:pt x="832594" y="98213"/>
                </a:lnTo>
                <a:lnTo>
                  <a:pt x="846576" y="92689"/>
                </a:lnTo>
                <a:lnTo>
                  <a:pt x="860626" y="87301"/>
                </a:lnTo>
                <a:lnTo>
                  <a:pt x="874745" y="81981"/>
                </a:lnTo>
                <a:lnTo>
                  <a:pt x="889068" y="76797"/>
                </a:lnTo>
                <a:lnTo>
                  <a:pt x="903392" y="71682"/>
                </a:lnTo>
                <a:lnTo>
                  <a:pt x="917783" y="66772"/>
                </a:lnTo>
                <a:lnTo>
                  <a:pt x="932311" y="62065"/>
                </a:lnTo>
                <a:lnTo>
                  <a:pt x="946907" y="57428"/>
                </a:lnTo>
                <a:lnTo>
                  <a:pt x="961572" y="52994"/>
                </a:lnTo>
                <a:lnTo>
                  <a:pt x="976372" y="48629"/>
                </a:lnTo>
                <a:lnTo>
                  <a:pt x="991241" y="44469"/>
                </a:lnTo>
                <a:lnTo>
                  <a:pt x="1006247" y="40513"/>
                </a:lnTo>
                <a:lnTo>
                  <a:pt x="1021252" y="36626"/>
                </a:lnTo>
                <a:lnTo>
                  <a:pt x="1028755" y="34716"/>
                </a:lnTo>
                <a:lnTo>
                  <a:pt x="1036394" y="32943"/>
                </a:lnTo>
                <a:lnTo>
                  <a:pt x="1043965" y="31237"/>
                </a:lnTo>
                <a:lnTo>
                  <a:pt x="1051536" y="29464"/>
                </a:lnTo>
                <a:lnTo>
                  <a:pt x="1059175" y="27759"/>
                </a:lnTo>
                <a:lnTo>
                  <a:pt x="1066814" y="26122"/>
                </a:lnTo>
                <a:lnTo>
                  <a:pt x="1074453" y="24553"/>
                </a:lnTo>
                <a:lnTo>
                  <a:pt x="1082160" y="22985"/>
                </a:lnTo>
                <a:lnTo>
                  <a:pt x="1089868" y="21484"/>
                </a:lnTo>
                <a:lnTo>
                  <a:pt x="1097575" y="19984"/>
                </a:lnTo>
                <a:lnTo>
                  <a:pt x="1105282" y="18620"/>
                </a:lnTo>
                <a:lnTo>
                  <a:pt x="1113058" y="17256"/>
                </a:lnTo>
                <a:lnTo>
                  <a:pt x="1120901" y="15960"/>
                </a:lnTo>
                <a:lnTo>
                  <a:pt x="1128609" y="14664"/>
                </a:lnTo>
                <a:lnTo>
                  <a:pt x="1136452" y="13504"/>
                </a:lnTo>
                <a:lnTo>
                  <a:pt x="1144296" y="12277"/>
                </a:lnTo>
                <a:lnTo>
                  <a:pt x="1152140" y="11186"/>
                </a:lnTo>
                <a:lnTo>
                  <a:pt x="1159984" y="10094"/>
                </a:lnTo>
                <a:lnTo>
                  <a:pt x="1167895" y="9139"/>
                </a:lnTo>
                <a:lnTo>
                  <a:pt x="1175807" y="8116"/>
                </a:lnTo>
                <a:lnTo>
                  <a:pt x="1183719" y="7230"/>
                </a:lnTo>
                <a:lnTo>
                  <a:pt x="1191699" y="6343"/>
                </a:lnTo>
                <a:lnTo>
                  <a:pt x="1199543" y="5525"/>
                </a:lnTo>
                <a:lnTo>
                  <a:pt x="1207523" y="4774"/>
                </a:lnTo>
                <a:lnTo>
                  <a:pt x="1215503" y="4092"/>
                </a:lnTo>
                <a:lnTo>
                  <a:pt x="1223552" y="3479"/>
                </a:lnTo>
                <a:lnTo>
                  <a:pt x="1231532" y="2865"/>
                </a:lnTo>
                <a:lnTo>
                  <a:pt x="1239580" y="2319"/>
                </a:lnTo>
                <a:lnTo>
                  <a:pt x="1247629" y="1842"/>
                </a:lnTo>
                <a:lnTo>
                  <a:pt x="1255677" y="1364"/>
                </a:lnTo>
                <a:lnTo>
                  <a:pt x="1263862" y="1091"/>
                </a:lnTo>
                <a:lnTo>
                  <a:pt x="1271910" y="682"/>
                </a:lnTo>
                <a:lnTo>
                  <a:pt x="1280027" y="478"/>
                </a:lnTo>
                <a:lnTo>
                  <a:pt x="1288143" y="273"/>
                </a:lnTo>
                <a:lnTo>
                  <a:pt x="1296260" y="137"/>
                </a:lnTo>
                <a:lnTo>
                  <a:pt x="1304513" y="68"/>
                </a:lnTo>
                <a:close/>
              </a:path>
            </a:pathLst>
          </a:custGeom>
          <a:solidFill>
            <a:schemeClr val="accent1"/>
          </a:solidFill>
          <a:ln w="76200">
            <a:noFill/>
          </a:ln>
        </p:spPr>
        <p:txBody>
          <a:bodyPr bIns="32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r">
              <a:defRPr/>
            </a:pPr>
            <a:r>
              <a:rPr lang="zh-CN" altLang="en-US" sz="200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现实的需要！</a:t>
            </a:r>
          </a:p>
        </p:txBody>
      </p:sp>
      <p:sp>
        <p:nvSpPr>
          <p:cNvPr id="17" name="矩形 16"/>
          <p:cNvSpPr/>
          <p:nvPr/>
        </p:nvSpPr>
        <p:spPr>
          <a:xfrm>
            <a:off x="1351806" y="1562319"/>
            <a:ext cx="7533989" cy="1200329"/>
          </a:xfrm>
          <a:prstGeom prst="rect">
            <a:avLst/>
          </a:prstGeom>
        </p:spPr>
        <p:txBody>
          <a:bodyPr wrap="square">
            <a:spAutoFit/>
          </a:bodyPr>
          <a:lstStyle/>
          <a:p>
            <a:pPr algn="just"/>
            <a:r>
              <a:rPr lang="zh-CN" altLang="en-US" sz="2400" b="1" dirty="0">
                <a:solidFill>
                  <a:srgbClr val="C00000"/>
                </a:solidFill>
                <a:latin typeface="仿宋" panose="02010609060101010101" pitchFamily="49" charset="-122"/>
                <a:ea typeface="仿宋" panose="02010609060101010101" pitchFamily="49" charset="-122"/>
              </a:rPr>
              <a:t>顶层设计。</a:t>
            </a:r>
            <a:r>
              <a:rPr lang="zh-CN" altLang="en-US" sz="2400" b="1" dirty="0">
                <a:solidFill>
                  <a:srgbClr val="333333"/>
                </a:solidFill>
                <a:latin typeface="仿宋" panose="02010609060101010101" pitchFamily="49" charset="-122"/>
                <a:ea typeface="仿宋" panose="02010609060101010101" pitchFamily="49" charset="-122"/>
              </a:rPr>
              <a:t>十八届三中全会对扩大较大市的立法权已经作了规定。我国有地方立法权的市由原来的</a:t>
            </a:r>
            <a:r>
              <a:rPr lang="en-US" altLang="zh-CN" sz="2400" b="1" dirty="0">
                <a:solidFill>
                  <a:srgbClr val="333333"/>
                </a:solidFill>
                <a:latin typeface="仿宋" panose="02010609060101010101" pitchFamily="49" charset="-122"/>
                <a:ea typeface="仿宋" panose="02010609060101010101" pitchFamily="49" charset="-122"/>
              </a:rPr>
              <a:t>49</a:t>
            </a:r>
            <a:r>
              <a:rPr lang="zh-CN" altLang="en-US" sz="2400" b="1" dirty="0">
                <a:solidFill>
                  <a:srgbClr val="333333"/>
                </a:solidFill>
                <a:latin typeface="仿宋" panose="02010609060101010101" pitchFamily="49" charset="-122"/>
                <a:ea typeface="仿宋" panose="02010609060101010101" pitchFamily="49" charset="-122"/>
              </a:rPr>
              <a:t>个，扩大到了</a:t>
            </a:r>
            <a:r>
              <a:rPr lang="en-US" altLang="zh-CN" sz="2400" b="1" dirty="0">
                <a:solidFill>
                  <a:srgbClr val="333333"/>
                </a:solidFill>
                <a:latin typeface="仿宋" panose="02010609060101010101" pitchFamily="49" charset="-122"/>
                <a:ea typeface="仿宋" panose="02010609060101010101" pitchFamily="49" charset="-122"/>
              </a:rPr>
              <a:t>284</a:t>
            </a:r>
            <a:r>
              <a:rPr lang="zh-CN" altLang="en-US" sz="2400" b="1" dirty="0">
                <a:solidFill>
                  <a:srgbClr val="333333"/>
                </a:solidFill>
                <a:latin typeface="仿宋" panose="02010609060101010101" pitchFamily="49" charset="-122"/>
                <a:ea typeface="仿宋" panose="02010609060101010101" pitchFamily="49" charset="-122"/>
              </a:rPr>
              <a:t>个，新增</a:t>
            </a:r>
            <a:r>
              <a:rPr lang="en-US" altLang="zh-CN" sz="2400" b="1" dirty="0">
                <a:solidFill>
                  <a:srgbClr val="333333"/>
                </a:solidFill>
                <a:latin typeface="仿宋" panose="02010609060101010101" pitchFamily="49" charset="-122"/>
                <a:ea typeface="仿宋" panose="02010609060101010101" pitchFamily="49" charset="-122"/>
              </a:rPr>
              <a:t>235</a:t>
            </a:r>
            <a:r>
              <a:rPr lang="zh-CN" altLang="en-US" sz="2400" b="1" dirty="0">
                <a:solidFill>
                  <a:srgbClr val="333333"/>
                </a:solidFill>
                <a:latin typeface="仿宋" panose="02010609060101010101" pitchFamily="49" charset="-122"/>
                <a:ea typeface="仿宋" panose="02010609060101010101" pitchFamily="49" charset="-122"/>
              </a:rPr>
              <a:t>个较大的地级市。</a:t>
            </a:r>
            <a:endParaRPr lang="zh-CN" altLang="en-US" sz="2400" b="1" dirty="0">
              <a:latin typeface="仿宋" panose="02010609060101010101" pitchFamily="49" charset="-122"/>
              <a:ea typeface="仿宋" panose="02010609060101010101" pitchFamily="49" charset="-122"/>
            </a:endParaRPr>
          </a:p>
        </p:txBody>
      </p:sp>
      <p:sp>
        <p:nvSpPr>
          <p:cNvPr id="18" name="圆角矩形 17"/>
          <p:cNvSpPr/>
          <p:nvPr/>
        </p:nvSpPr>
        <p:spPr>
          <a:xfrm>
            <a:off x="683568" y="1971879"/>
            <a:ext cx="549645" cy="504056"/>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p>
        </p:txBody>
      </p:sp>
      <p:sp>
        <p:nvSpPr>
          <p:cNvPr id="19" name="矩形 18"/>
          <p:cNvSpPr/>
          <p:nvPr/>
        </p:nvSpPr>
        <p:spPr>
          <a:xfrm>
            <a:off x="1475656" y="2838989"/>
            <a:ext cx="7128792" cy="1938992"/>
          </a:xfrm>
          <a:prstGeom prst="rect">
            <a:avLst/>
          </a:prstGeom>
        </p:spPr>
        <p:txBody>
          <a:bodyPr wrap="square">
            <a:spAutoFit/>
          </a:bodyPr>
          <a:lstStyle/>
          <a:p>
            <a:pPr algn="just"/>
            <a:r>
              <a:rPr lang="zh-CN" altLang="en-US" sz="2400" b="1" dirty="0">
                <a:solidFill>
                  <a:srgbClr val="C00000"/>
                </a:solidFill>
                <a:latin typeface="仿宋" panose="02010609060101010101" pitchFamily="49" charset="-122"/>
                <a:ea typeface="仿宋" panose="02010609060101010101" pitchFamily="49" charset="-122"/>
              </a:rPr>
              <a:t>地方的需要。</a:t>
            </a:r>
            <a:r>
              <a:rPr lang="zh-CN" altLang="en-US" sz="2400" b="1" dirty="0">
                <a:solidFill>
                  <a:srgbClr val="333333"/>
                </a:solidFill>
                <a:latin typeface="仿宋" panose="02010609060101010101" pitchFamily="49" charset="-122"/>
                <a:ea typeface="仿宋" panose="02010609060101010101" pitchFamily="49" charset="-122"/>
              </a:rPr>
              <a:t>改革开放以来，各地城乡发展很快，城乡管理问题突出。我国这么大，各地发展很不平衡，法律规定的东西到地方需要结合本地的实际去贯彻，各地有各地的情况，各地都希望结合本地的情况进行城乡建设管理。</a:t>
            </a:r>
          </a:p>
        </p:txBody>
      </p:sp>
      <p:sp>
        <p:nvSpPr>
          <p:cNvPr id="20" name="圆角矩形 19"/>
          <p:cNvSpPr/>
          <p:nvPr/>
        </p:nvSpPr>
        <p:spPr>
          <a:xfrm>
            <a:off x="611560" y="3603846"/>
            <a:ext cx="549645" cy="504056"/>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p>
        </p:txBody>
      </p:sp>
      <p:sp>
        <p:nvSpPr>
          <p:cNvPr id="25" name="矩形 24"/>
          <p:cNvSpPr/>
          <p:nvPr/>
        </p:nvSpPr>
        <p:spPr>
          <a:xfrm>
            <a:off x="395536" y="753582"/>
            <a:ext cx="4493538" cy="461665"/>
          </a:xfrm>
          <a:prstGeom prst="rect">
            <a:avLst/>
          </a:prstGeom>
          <a:solidFill>
            <a:srgbClr val="C00000"/>
          </a:solidFill>
        </p:spPr>
        <p:txBody>
          <a:bodyPr wrap="none">
            <a:spAutoFit/>
          </a:bodyPr>
          <a:lstStyle/>
          <a:p>
            <a:pPr algn="ctr"/>
            <a:r>
              <a:rPr lang="zh-CN" altLang="en-US" sz="2400" dirty="0">
                <a:solidFill>
                  <a:schemeClr val="bg1"/>
                </a:solidFill>
                <a:effectLst>
                  <a:outerShdw blurRad="38100" dist="38100" dir="2700000" algn="tl">
                    <a:srgbClr val="000000">
                      <a:alpha val="43137"/>
                    </a:srgbClr>
                  </a:outerShdw>
                </a:effectLst>
              </a:rPr>
              <a:t>为什么要赋予设区市的立法权？</a:t>
            </a:r>
          </a:p>
        </p:txBody>
      </p:sp>
      <p:pic>
        <p:nvPicPr>
          <p:cNvPr id="8"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9" name="矩形 8"/>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0"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 name="矩形 16"/>
          <p:cNvSpPr/>
          <p:nvPr/>
        </p:nvSpPr>
        <p:spPr>
          <a:xfrm>
            <a:off x="1341380" y="647725"/>
            <a:ext cx="7629786" cy="1815882"/>
          </a:xfrm>
          <a:prstGeom prst="rect">
            <a:avLst/>
          </a:prstGeom>
        </p:spPr>
        <p:txBody>
          <a:bodyPr wrap="square">
            <a:spAutoFit/>
          </a:bodyPr>
          <a:lstStyle/>
          <a:p>
            <a:pPr algn="just"/>
            <a:r>
              <a:rPr lang="zh-CN" altLang="en-US" sz="2800" b="1" dirty="0">
                <a:solidFill>
                  <a:srgbClr val="C00000"/>
                </a:solidFill>
                <a:latin typeface="仿宋" panose="02010609060101010101" pitchFamily="49" charset="-122"/>
                <a:ea typeface="仿宋" panose="02010609060101010101" pitchFamily="49" charset="-122"/>
              </a:rPr>
              <a:t>各地环境保护的需要</a:t>
            </a:r>
            <a:r>
              <a:rPr lang="zh-CN" altLang="en-US" sz="2800" dirty="0">
                <a:solidFill>
                  <a:srgbClr val="C00000"/>
                </a:solidFill>
                <a:latin typeface="仿宋" panose="02010609060101010101" pitchFamily="49" charset="-122"/>
                <a:ea typeface="仿宋" panose="02010609060101010101" pitchFamily="49" charset="-122"/>
              </a:rPr>
              <a:t>。</a:t>
            </a:r>
            <a:r>
              <a:rPr lang="zh-CN" altLang="en-US" sz="2800" dirty="0">
                <a:solidFill>
                  <a:srgbClr val="333333"/>
                </a:solidFill>
                <a:latin typeface="仿宋" panose="02010609060101010101" pitchFamily="49" charset="-122"/>
                <a:ea typeface="仿宋" panose="02010609060101010101" pitchFamily="49" charset="-122"/>
              </a:rPr>
              <a:t>国家的环境保护职责最终分解到了各地地方，而每个地方的环境保护现实情况不同，这也需要各地权力机关根据具体情况制订相应的法律规范。</a:t>
            </a:r>
            <a:endParaRPr lang="zh-CN" altLang="en-US" sz="2800" dirty="0">
              <a:latin typeface="仿宋" panose="02010609060101010101" pitchFamily="49" charset="-122"/>
              <a:ea typeface="仿宋" panose="02010609060101010101" pitchFamily="49" charset="-122"/>
            </a:endParaRPr>
          </a:p>
        </p:txBody>
      </p:sp>
      <p:sp>
        <p:nvSpPr>
          <p:cNvPr id="18" name="圆角矩形 17"/>
          <p:cNvSpPr/>
          <p:nvPr/>
        </p:nvSpPr>
        <p:spPr>
          <a:xfrm>
            <a:off x="683568" y="1296283"/>
            <a:ext cx="549645" cy="504056"/>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p>
        </p:txBody>
      </p:sp>
      <p:sp>
        <p:nvSpPr>
          <p:cNvPr id="19" name="矩形 18"/>
          <p:cNvSpPr/>
          <p:nvPr/>
        </p:nvSpPr>
        <p:spPr>
          <a:xfrm>
            <a:off x="1475656" y="2531212"/>
            <a:ext cx="7272808" cy="2246769"/>
          </a:xfrm>
          <a:prstGeom prst="rect">
            <a:avLst/>
          </a:prstGeom>
        </p:spPr>
        <p:txBody>
          <a:bodyPr wrap="square">
            <a:spAutoFit/>
          </a:bodyPr>
          <a:lstStyle/>
          <a:p>
            <a:pPr algn="just"/>
            <a:r>
              <a:rPr lang="zh-CN" altLang="en-US" sz="2800" b="1" dirty="0">
                <a:solidFill>
                  <a:srgbClr val="C00000"/>
                </a:solidFill>
                <a:latin typeface="仿宋" panose="02010609060101010101" pitchFamily="49" charset="-122"/>
                <a:ea typeface="仿宋" panose="02010609060101010101" pitchFamily="49" charset="-122"/>
              </a:rPr>
              <a:t>地方历史文化保护和传承的需要。</a:t>
            </a:r>
            <a:r>
              <a:rPr lang="zh-CN" altLang="en-US" sz="2800" dirty="0">
                <a:solidFill>
                  <a:srgbClr val="333333"/>
                </a:solidFill>
                <a:latin typeface="仿宋" panose="02010609060101010101" pitchFamily="49" charset="-122"/>
                <a:ea typeface="仿宋" panose="02010609060101010101" pitchFamily="49" charset="-122"/>
              </a:rPr>
              <a:t>目前地方文化保护在地方建设中越来越重要，但又并非所有的地方历史文化都属于国家保护的范围，这也需要各地根据现实情况制订地方法规。</a:t>
            </a:r>
          </a:p>
        </p:txBody>
      </p:sp>
      <p:sp>
        <p:nvSpPr>
          <p:cNvPr id="20" name="圆角矩形 19"/>
          <p:cNvSpPr/>
          <p:nvPr/>
        </p:nvSpPr>
        <p:spPr>
          <a:xfrm>
            <a:off x="730073" y="3069419"/>
            <a:ext cx="549645" cy="504056"/>
          </a:xfrm>
          <a:prstGeom prst="roundRect">
            <a:avLst>
              <a:gd name="adj" fmla="val 0"/>
            </a:avLst>
          </a:prstGeom>
          <a:solidFill>
            <a:srgbClr val="C00000"/>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mn-ea"/>
                <a:sym typeface="Impact" panose="020B0806030902050204" pitchFamily="34" charset="0"/>
              </a:rPr>
              <a:t>是</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57176" y="733888"/>
            <a:ext cx="5929828" cy="523220"/>
          </a:xfrm>
          <a:prstGeom prst="rect">
            <a:avLst/>
          </a:prstGeom>
          <a:solidFill>
            <a:srgbClr val="C00000"/>
          </a:solidFill>
        </p:spPr>
        <p:txBody>
          <a:bodyPr wrap="none">
            <a:spAutoFit/>
          </a:bodyPr>
          <a:lstStyle/>
          <a:p>
            <a:pPr algn="ctr"/>
            <a:r>
              <a:rPr lang="zh-CN" altLang="en-US" sz="2800" dirty="0">
                <a:solidFill>
                  <a:schemeClr val="bg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立法权范围扩大了，如何实施监督？</a:t>
            </a:r>
          </a:p>
        </p:txBody>
      </p:sp>
      <p:sp>
        <p:nvSpPr>
          <p:cNvPr id="9" name="矩形 8"/>
          <p:cNvSpPr/>
          <p:nvPr/>
        </p:nvSpPr>
        <p:spPr>
          <a:xfrm>
            <a:off x="354457" y="3238382"/>
            <a:ext cx="8608441" cy="1569660"/>
          </a:xfrm>
          <a:prstGeom prst="rect">
            <a:avLst/>
          </a:prstGeom>
        </p:spPr>
        <p:txBody>
          <a:bodyPr wrap="square">
            <a:spAutoFit/>
          </a:bodyPr>
          <a:lstStyle/>
          <a:p>
            <a:pPr algn="just"/>
            <a:r>
              <a:rPr lang="zh-CN" altLang="en-US" sz="2400" dirty="0">
                <a:latin typeface="仿宋" panose="02010609060101010101" pitchFamily="49" charset="-122"/>
                <a:ea typeface="仿宋" panose="02010609060101010101" pitchFamily="49" charset="-122"/>
                <a:sym typeface="Impact" panose="020B0806030902050204" pitchFamily="34" charset="0"/>
              </a:rPr>
              <a:t>   我国是单一制国家，各地的情况又很不一样，在处理中央和地方国家机关的关系时，遵循在中央统一领导下，充分发挥地方主动性、积极性的原则。扩大地方立法权就是</a:t>
            </a:r>
            <a:r>
              <a:rPr lang="zh-CN" altLang="en-US" sz="2400" dirty="0">
                <a:solidFill>
                  <a:srgbClr val="C00000"/>
                </a:solidFill>
                <a:latin typeface="仿宋" panose="02010609060101010101" pitchFamily="49" charset="-122"/>
                <a:ea typeface="仿宋" panose="02010609060101010101" pitchFamily="49" charset="-122"/>
                <a:sym typeface="Impact" panose="020B0806030902050204" pitchFamily="34" charset="0"/>
              </a:rPr>
              <a:t>发挥地方主动性、积极性的</a:t>
            </a:r>
            <a:r>
              <a:rPr lang="zh-CN" altLang="en-US" sz="2400" dirty="0">
                <a:latin typeface="仿宋" panose="02010609060101010101" pitchFamily="49" charset="-122"/>
                <a:ea typeface="仿宋" panose="02010609060101010101" pitchFamily="49" charset="-122"/>
                <a:sym typeface="Impact" panose="020B0806030902050204" pitchFamily="34" charset="0"/>
              </a:rPr>
              <a:t>具体表现。  </a:t>
            </a:r>
          </a:p>
        </p:txBody>
      </p:sp>
      <p:grpSp>
        <p:nvGrpSpPr>
          <p:cNvPr id="10" name="组合 9"/>
          <p:cNvGrpSpPr/>
          <p:nvPr/>
        </p:nvGrpSpPr>
        <p:grpSpPr>
          <a:xfrm>
            <a:off x="1571773" y="1707654"/>
            <a:ext cx="7392714" cy="1308868"/>
            <a:chOff x="1265238" y="1910954"/>
            <a:chExt cx="6398506" cy="1850231"/>
          </a:xfrm>
        </p:grpSpPr>
        <p:sp>
          <p:nvSpPr>
            <p:cNvPr id="11" name="MH_Other_1"/>
            <p:cNvSpPr/>
            <p:nvPr>
              <p:custDataLst>
                <p:tags r:id="rId1"/>
              </p:custDataLst>
            </p:nvPr>
          </p:nvSpPr>
          <p:spPr>
            <a:xfrm>
              <a:off x="1265238" y="1910954"/>
              <a:ext cx="774700" cy="39171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rgbClr val="FE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01</a:t>
              </a:r>
              <a:endParaRPr lang="zh-CN" altLang="en-US" sz="2000" dirty="0">
                <a:solidFill>
                  <a:srgbClr val="FE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 name="MH_SubTitle_1"/>
            <p:cNvSpPr/>
            <p:nvPr>
              <p:custDataLst>
                <p:tags r:id="rId2"/>
              </p:custDataLst>
            </p:nvPr>
          </p:nvSpPr>
          <p:spPr>
            <a:xfrm>
              <a:off x="2039937" y="1910954"/>
              <a:ext cx="2009015" cy="1850231"/>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rmAutofit/>
            </a:bodyPr>
            <a:lstStyle/>
            <a:p>
              <a:pPr>
                <a:defRPr/>
              </a:pPr>
              <a:r>
                <a:rPr lang="zh-CN" altLang="en-US" sz="2800" dirty="0">
                  <a:solidFill>
                    <a:srgbClr val="1C1C1C"/>
                  </a:solidFill>
                  <a:latin typeface="仿宋" panose="02010609060101010101" pitchFamily="49" charset="-122"/>
                  <a:ea typeface="仿宋" panose="02010609060101010101" pitchFamily="49" charset="-122"/>
                </a:rPr>
                <a:t>扩大备案审查范围</a:t>
              </a:r>
            </a:p>
          </p:txBody>
        </p:sp>
        <p:sp>
          <p:nvSpPr>
            <p:cNvPr id="13" name="MH_Other_2"/>
            <p:cNvSpPr/>
            <p:nvPr>
              <p:custDataLst>
                <p:tags r:id="rId3"/>
              </p:custDataLst>
            </p:nvPr>
          </p:nvSpPr>
          <p:spPr>
            <a:xfrm rot="16200000">
              <a:off x="3673079" y="3497263"/>
              <a:ext cx="226219" cy="301625"/>
            </a:xfrm>
            <a:prstGeom prst="r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MH_Other_3"/>
            <p:cNvSpPr/>
            <p:nvPr>
              <p:custDataLst>
                <p:tags r:id="rId4"/>
              </p:custDataLst>
            </p:nvPr>
          </p:nvSpPr>
          <p:spPr>
            <a:xfrm>
              <a:off x="4618038" y="1910954"/>
              <a:ext cx="774700" cy="39171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000" dirty="0">
                  <a:solidFill>
                    <a:srgbClr val="FE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02</a:t>
              </a:r>
              <a:endParaRPr lang="zh-CN" altLang="en-US" sz="2000" dirty="0">
                <a:solidFill>
                  <a:srgbClr val="FE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MH_SubTitle_2"/>
            <p:cNvSpPr/>
            <p:nvPr>
              <p:custDataLst>
                <p:tags r:id="rId5"/>
              </p:custDataLst>
            </p:nvPr>
          </p:nvSpPr>
          <p:spPr>
            <a:xfrm>
              <a:off x="5392738" y="1910954"/>
              <a:ext cx="2271006" cy="1850231"/>
            </a:xfrm>
            <a:prstGeom prst="rect">
              <a:avLst/>
            </a:prstGeom>
            <a:solidFill>
              <a:srgbClr val="FEFFFF"/>
            </a:solidFill>
            <a:ln w="9525">
              <a:solidFill>
                <a:srgbClr val="B2B2B2"/>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anchor="ctr">
              <a:noAutofit/>
            </a:bodyPr>
            <a:lstStyle/>
            <a:p>
              <a:pPr>
                <a:defRPr/>
              </a:pPr>
              <a:r>
                <a:rPr lang="zh-CN" altLang="en-US" sz="2800" dirty="0">
                  <a:solidFill>
                    <a:srgbClr val="1C1C1C"/>
                  </a:solidFill>
                  <a:latin typeface="仿宋" panose="02010609060101010101" pitchFamily="49" charset="-122"/>
                  <a:ea typeface="仿宋" panose="02010609060101010101" pitchFamily="49" charset="-122"/>
                </a:rPr>
                <a:t>进一步加强对地方性法规监督</a:t>
              </a:r>
            </a:p>
          </p:txBody>
        </p:sp>
        <p:sp>
          <p:nvSpPr>
            <p:cNvPr id="16" name="MH_Other_4"/>
            <p:cNvSpPr/>
            <p:nvPr>
              <p:custDataLst>
                <p:tags r:id="rId6"/>
              </p:custDataLst>
            </p:nvPr>
          </p:nvSpPr>
          <p:spPr>
            <a:xfrm rot="16200000">
              <a:off x="7025879" y="3497263"/>
              <a:ext cx="226219" cy="301625"/>
            </a:xfrm>
            <a:prstGeom prst="rtTriangl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17" name="Picture 21" descr="H:\SCUT_logo\scut_new_logo2 [转换].png"/>
          <p:cNvPicPr>
            <a:picLocks noChangeAspect="1" noChangeArrowheads="1"/>
          </p:cNvPicPr>
          <p:nvPr/>
        </p:nvPicPr>
        <p:blipFill>
          <a:blip r:embed="rId9" cstate="print"/>
          <a:srcRect/>
          <a:stretch>
            <a:fillRect/>
          </a:stretch>
        </p:blipFill>
        <p:spPr bwMode="auto">
          <a:xfrm>
            <a:off x="190550" y="188888"/>
            <a:ext cx="2322513" cy="431800"/>
          </a:xfrm>
          <a:prstGeom prst="rect">
            <a:avLst/>
          </a:prstGeom>
          <a:noFill/>
          <a:ln w="9525">
            <a:noFill/>
            <a:miter lim="800000"/>
            <a:headEnd/>
            <a:tailEnd/>
          </a:ln>
        </p:spPr>
      </p:pic>
      <p:sp>
        <p:nvSpPr>
          <p:cNvPr id="18" name="矩形 17"/>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19" name="Picture 2" descr="华工校景-03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971600" y="843558"/>
            <a:ext cx="7128792" cy="511807"/>
          </a:xfrm>
          <a:prstGeom prst="rect">
            <a:avLst/>
          </a:prstGeom>
        </p:spPr>
        <p:txBody>
          <a:bodyPr wrap="square">
            <a:spAutoFit/>
          </a:bodyPr>
          <a:lstStyle/>
          <a:p>
            <a:pPr algn="just">
              <a:lnSpc>
                <a:spcPct val="125000"/>
              </a:lnSpc>
              <a:buFont typeface="Wingdings" panose="05000000000000000000" pitchFamily="2" charset="2"/>
              <a:buChar char="u"/>
            </a:pPr>
            <a:r>
              <a:rPr lang="zh-CN" altLang="en-US" sz="2400" dirty="0">
                <a:latin typeface="华文中宋" panose="02010600040101010101" pitchFamily="2" charset="-122"/>
                <a:ea typeface="华文中宋" panose="02010600040101010101" pitchFamily="2" charset="-122"/>
                <a:sym typeface="Impact" panose="020B0806030902050204" pitchFamily="34" charset="0"/>
              </a:rPr>
              <a:t> </a:t>
            </a:r>
            <a:r>
              <a:rPr lang="en-US" altLang="zh-CN" sz="2400" dirty="0">
                <a:latin typeface="华文中宋" panose="02010600040101010101" pitchFamily="2" charset="-122"/>
                <a:ea typeface="华文中宋" panose="02010600040101010101" pitchFamily="2" charset="-122"/>
                <a:sym typeface="Impact" panose="020B0806030902050204" pitchFamily="34" charset="0"/>
              </a:rPr>
              <a:t>8</a:t>
            </a:r>
            <a:r>
              <a:rPr lang="zh-CN" altLang="en-US" sz="2400" dirty="0">
                <a:latin typeface="华文中宋" panose="02010600040101010101" pitchFamily="2" charset="-122"/>
                <a:ea typeface="华文中宋" panose="02010600040101010101" pitchFamily="2" charset="-122"/>
                <a:sym typeface="Impact" panose="020B0806030902050204" pitchFamily="34" charset="0"/>
              </a:rPr>
              <a:t>、增加涉及监察委员会的各项规定</a:t>
            </a:r>
          </a:p>
        </p:txBody>
      </p:sp>
      <p:cxnSp>
        <p:nvCxnSpPr>
          <p:cNvPr id="4" name="直接连接符 3"/>
          <p:cNvCxnSpPr/>
          <p:nvPr/>
        </p:nvCxnSpPr>
        <p:spPr>
          <a:xfrm>
            <a:off x="539552" y="1347614"/>
            <a:ext cx="80648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90550" y="2355726"/>
            <a:ext cx="8701930" cy="2308324"/>
          </a:xfrm>
          <a:prstGeom prst="rect">
            <a:avLst/>
          </a:prstGeom>
          <a:solidFill>
            <a:schemeClr val="bg1"/>
          </a:solidFill>
          <a:ln>
            <a:solidFill>
              <a:srgbClr val="C00000"/>
            </a:solidFill>
          </a:ln>
        </p:spPr>
        <p:txBody>
          <a:bodyPr wrap="square">
            <a:spAutoFit/>
          </a:bodyPr>
          <a:lstStyle/>
          <a:p>
            <a:pPr marL="342900" indent="-342900" algn="just">
              <a:buClr>
                <a:srgbClr val="C00000"/>
              </a:buClr>
              <a:buFont typeface="Wingdings" panose="05000000000000000000" pitchFamily="2" charset="2"/>
              <a:buChar char="p"/>
            </a:pPr>
            <a:r>
              <a:rPr lang="zh-CN" altLang="en-US"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①</a:t>
            </a:r>
            <a:r>
              <a:rPr lang="zh-CN" altLang="en-US" sz="2400" dirty="0">
                <a:latin typeface="仿宋" panose="02010609060101010101" pitchFamily="49" charset="-122"/>
                <a:ea typeface="仿宋" panose="02010609060101010101" pitchFamily="49" charset="-122"/>
              </a:rPr>
              <a:t>县级以上各级人民代表大会具有选举、罢免本级监察委员会主任权利；</a:t>
            </a:r>
            <a:endParaRPr lang="en-US" altLang="zh-CN" sz="2400" dirty="0">
              <a:latin typeface="仿宋" panose="02010609060101010101" pitchFamily="49" charset="-122"/>
              <a:ea typeface="仿宋" panose="02010609060101010101" pitchFamily="49" charset="-122"/>
            </a:endParaRPr>
          </a:p>
          <a:p>
            <a:pPr marL="342900" indent="-342900" algn="just">
              <a:buClr>
                <a:srgbClr val="C00000"/>
              </a:buClr>
              <a:buFont typeface="Wingdings" panose="05000000000000000000" pitchFamily="2" charset="2"/>
              <a:buChar char="p"/>
            </a:pPr>
            <a:r>
              <a:rPr lang="zh-CN" altLang="en-US"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②</a:t>
            </a:r>
            <a:r>
              <a:rPr lang="zh-CN" altLang="en-US" sz="2400" dirty="0">
                <a:latin typeface="仿宋" panose="02010609060101010101" pitchFamily="49" charset="-122"/>
                <a:ea typeface="仿宋" panose="02010609060101010101" pitchFamily="49" charset="-122"/>
              </a:rPr>
              <a:t>县级以上各级人民代表大会常务委员会根据本级监察委员会主任提请，任免本级监察委员会副主任、委员；</a:t>
            </a:r>
            <a:endParaRPr lang="en-US" altLang="zh-CN" sz="2400" dirty="0">
              <a:latin typeface="仿宋" panose="02010609060101010101" pitchFamily="49" charset="-122"/>
              <a:ea typeface="仿宋" panose="02010609060101010101" pitchFamily="49" charset="-122"/>
            </a:endParaRPr>
          </a:p>
          <a:p>
            <a:pPr marL="342900" indent="-342900" algn="just">
              <a:buClr>
                <a:srgbClr val="C00000"/>
              </a:buClr>
              <a:buFont typeface="Wingdings" panose="05000000000000000000" pitchFamily="2" charset="2"/>
              <a:buChar char="p"/>
            </a:pPr>
            <a:r>
              <a:rPr lang="zh-CN" altLang="en-US" sz="2400" dirty="0">
                <a:latin typeface="仿宋" panose="02010609060101010101" pitchFamily="49" charset="-122"/>
                <a:ea typeface="仿宋" panose="02010609060101010101" pitchFamily="49" charset="-122"/>
              </a:rPr>
              <a:t>   </a:t>
            </a:r>
            <a:r>
              <a:rPr lang="zh-CN" altLang="en-US" sz="2400" dirty="0">
                <a:solidFill>
                  <a:srgbClr val="C00000"/>
                </a:solidFill>
                <a:latin typeface="仿宋" panose="02010609060101010101" pitchFamily="49" charset="-122"/>
                <a:ea typeface="仿宋" panose="02010609060101010101" pitchFamily="49" charset="-122"/>
              </a:rPr>
              <a:t>③</a:t>
            </a:r>
            <a:r>
              <a:rPr lang="zh-CN" altLang="en-US" sz="2400" dirty="0">
                <a:latin typeface="仿宋" panose="02010609060101010101" pitchFamily="49" charset="-122"/>
                <a:ea typeface="仿宋" panose="02010609060101010101" pitchFamily="49" charset="-122"/>
              </a:rPr>
              <a:t>县级以上各级人民代表大会常务委员会组成人员不得担任监察机关职务；</a:t>
            </a:r>
          </a:p>
        </p:txBody>
      </p:sp>
      <p:sp>
        <p:nvSpPr>
          <p:cNvPr id="15" name="矩形 14"/>
          <p:cNvSpPr/>
          <p:nvPr/>
        </p:nvSpPr>
        <p:spPr>
          <a:xfrm>
            <a:off x="255898" y="1690663"/>
            <a:ext cx="8276542" cy="461665"/>
          </a:xfrm>
          <a:prstGeom prst="rect">
            <a:avLst/>
          </a:prstGeom>
          <a:solidFill>
            <a:srgbClr val="C00000"/>
          </a:solidFill>
        </p:spPr>
        <p:txBody>
          <a:bodyPr wrap="square">
            <a:spAutoFit/>
          </a:bodyPr>
          <a:lstStyle/>
          <a:p>
            <a:r>
              <a:rPr lang="zh-CN" altLang="en-US" sz="2400" dirty="0">
                <a:solidFill>
                  <a:schemeClr val="bg1"/>
                </a:solidFill>
                <a:effectLst>
                  <a:outerShdw blurRad="38100" dist="38100" dir="2700000" algn="tl">
                    <a:srgbClr val="000000">
                      <a:alpha val="43137"/>
                    </a:srgbClr>
                  </a:outerShdw>
                </a:effectLst>
              </a:rPr>
              <a:t>宪法修正案</a:t>
            </a:r>
            <a:r>
              <a:rPr lang="en-US" altLang="zh-CN" sz="2400" b="1" dirty="0">
                <a:solidFill>
                  <a:schemeClr val="bg1"/>
                </a:solidFill>
                <a:effectLst>
                  <a:outerShdw blurRad="38100" dist="38100" dir="2700000" algn="tl">
                    <a:srgbClr val="000000">
                      <a:alpha val="43137"/>
                    </a:srgbClr>
                  </a:outerShdw>
                </a:effectLst>
                <a:latin typeface="+mn-ea"/>
              </a:rPr>
              <a:t>21</a:t>
            </a:r>
            <a:r>
              <a:rPr lang="zh-CN" altLang="en-US" sz="2400" dirty="0">
                <a:solidFill>
                  <a:schemeClr val="bg1"/>
                </a:solidFill>
                <a:effectLst>
                  <a:outerShdw blurRad="38100" dist="38100" dir="2700000" algn="tl">
                    <a:srgbClr val="000000">
                      <a:alpha val="43137"/>
                    </a:srgbClr>
                  </a:outerShdw>
                </a:effectLst>
              </a:rPr>
              <a:t>条修改中</a:t>
            </a:r>
            <a:r>
              <a:rPr lang="en-US" altLang="zh-CN" sz="2400" b="1" dirty="0">
                <a:solidFill>
                  <a:schemeClr val="bg1"/>
                </a:solidFill>
                <a:effectLst>
                  <a:outerShdw blurRad="38100" dist="38100" dir="2700000" algn="tl">
                    <a:srgbClr val="000000">
                      <a:alpha val="43137"/>
                    </a:srgbClr>
                  </a:outerShdw>
                </a:effectLst>
                <a:latin typeface="+mn-ea"/>
              </a:rPr>
              <a:t>11</a:t>
            </a:r>
            <a:r>
              <a:rPr lang="zh-CN" altLang="en-US" sz="2400" dirty="0">
                <a:solidFill>
                  <a:schemeClr val="bg1"/>
                </a:solidFill>
                <a:effectLst>
                  <a:outerShdw blurRad="38100" dist="38100" dir="2700000" algn="tl">
                    <a:srgbClr val="000000">
                      <a:alpha val="43137"/>
                    </a:srgbClr>
                  </a:outerShdw>
                </a:effectLst>
                <a:latin typeface="+mn-ea"/>
              </a:rPr>
              <a:t>条</a:t>
            </a:r>
            <a:r>
              <a:rPr lang="zh-CN" altLang="en-US" sz="2400" dirty="0">
                <a:solidFill>
                  <a:schemeClr val="bg1"/>
                </a:solidFill>
                <a:effectLst>
                  <a:outerShdw blurRad="38100" dist="38100" dir="2700000" algn="tl">
                    <a:srgbClr val="000000">
                      <a:alpha val="43137"/>
                    </a:srgbClr>
                  </a:outerShdw>
                </a:effectLst>
              </a:rPr>
              <a:t>涉及监察委员会，主要明确了：</a:t>
            </a:r>
          </a:p>
        </p:txBody>
      </p:sp>
      <p:pic>
        <p:nvPicPr>
          <p:cNvPr id="6" name="Picture 21" descr="H:\SCUT_logo\scut_new_logo2 [转换].png"/>
          <p:cNvPicPr>
            <a:picLocks noChangeAspect="1" noChangeArrowheads="1"/>
          </p:cNvPicPr>
          <p:nvPr/>
        </p:nvPicPr>
        <p:blipFill>
          <a:blip r:embed="rId3" cstate="print"/>
          <a:srcRect/>
          <a:stretch>
            <a:fillRect/>
          </a:stretch>
        </p:blipFill>
        <p:spPr bwMode="auto">
          <a:xfrm>
            <a:off x="190550" y="188888"/>
            <a:ext cx="2322513" cy="431800"/>
          </a:xfrm>
          <a:prstGeom prst="rect">
            <a:avLst/>
          </a:prstGeom>
          <a:noFill/>
          <a:ln w="9525">
            <a:noFill/>
            <a:miter lim="800000"/>
            <a:headEnd/>
            <a:tailEnd/>
          </a:ln>
        </p:spPr>
      </p:pic>
      <p:sp>
        <p:nvSpPr>
          <p:cNvPr id="7" name="矩形 6"/>
          <p:cNvSpPr>
            <a:spLocks noChangeArrowheads="1"/>
          </p:cNvSpPr>
          <p:nvPr/>
        </p:nvSpPr>
        <p:spPr bwMode="auto">
          <a:xfrm>
            <a:off x="6084168" y="188888"/>
            <a:ext cx="2283791" cy="354013"/>
          </a:xfrm>
          <a:prstGeom prst="rect">
            <a:avLst/>
          </a:prstGeom>
          <a:noFill/>
          <a:ln w="9525">
            <a:noFill/>
            <a:miter lim="800000"/>
          </a:ln>
        </p:spPr>
        <p:txBody>
          <a:bodyPr wrap="square" lIns="76815" tIns="38408" rIns="76815" bIns="38408">
            <a:spAutoFit/>
          </a:bodyPr>
          <a:lstStyle/>
          <a:p>
            <a:pPr marL="287655" indent="-287655">
              <a:spcBef>
                <a:spcPct val="0"/>
              </a:spcBef>
              <a:spcAft>
                <a:spcPct val="0"/>
              </a:spcAft>
              <a:buClrTx/>
              <a:buSzTx/>
            </a:pPr>
            <a:r>
              <a:rPr kumimoji="0" lang="zh-CN" altLang="en-US" sz="1800" b="1" dirty="0">
                <a:solidFill>
                  <a:srgbClr val="0054AD"/>
                </a:solidFill>
                <a:latin typeface="华文行楷" panose="02010800040101010101" pitchFamily="2" charset="-122"/>
                <a:ea typeface="华文行楷" panose="02010800040101010101" pitchFamily="2" charset="-122"/>
              </a:rPr>
              <a:t>博学慎思  明辨笃行</a:t>
            </a:r>
          </a:p>
        </p:txBody>
      </p:sp>
      <p:pic>
        <p:nvPicPr>
          <p:cNvPr id="8" name="Picture 2" descr="华工校景-0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77981"/>
            <a:ext cx="9144000" cy="3670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11.xml><?xml version="1.0" encoding="utf-8"?>
<p:tagLst xmlns:a="http://schemas.openxmlformats.org/drawingml/2006/main" xmlns:r="http://schemas.openxmlformats.org/officeDocument/2006/relationships" xmlns:p="http://schemas.openxmlformats.org/presentationml/2006/main">
  <p:tag name="MH" val="20180506150900"/>
  <p:tag name="MH_LIBRARY" val="GRAPHIC"/>
  <p:tag name="MH_TYPE" val="SubTitl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80506150900"/>
  <p:tag name="MH_LIBRARY" val="GRAPHIC"/>
  <p:tag name="MH_TYPE" val="SubTitle"/>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80506150900"/>
  <p:tag name="MH_LIBRARY" val="GRAPHIC"/>
  <p:tag name="MH_TYPE" val="SubTitle"/>
  <p:tag name="MH_ORDER" val="2"/>
</p:tagLst>
</file>

<file path=ppt/tags/tag14.xml><?xml version="1.0" encoding="utf-8"?>
<p:tagLst xmlns:a="http://schemas.openxmlformats.org/drawingml/2006/main" xmlns:r="http://schemas.openxmlformats.org/officeDocument/2006/relationships" xmlns:p="http://schemas.openxmlformats.org/presentationml/2006/main">
  <p:tag name="MH" val="20180506150900"/>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Text"/>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SubTitle"/>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Text"/>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Other"/>
  <p:tag name="MH_ORDER" val="2"/>
</p:tagLst>
</file>

<file path=ppt/tags/tag20.xml><?xml version="1.0" encoding="utf-8"?>
<p:tagLst xmlns:a="http://schemas.openxmlformats.org/drawingml/2006/main" xmlns:r="http://schemas.openxmlformats.org/officeDocument/2006/relationships" xmlns:p="http://schemas.openxmlformats.org/presentationml/2006/main">
  <p:tag name="MH" val="20180506153213"/>
  <p:tag name="MH_LIBRARY" val="GRAPHIC"/>
  <p:tag name="MH_TYPE" val="SubTitle"/>
  <p:tag name="MH_ORDER" val="3"/>
</p:tagLst>
</file>

<file path=ppt/tags/tag21.xml><?xml version="1.0" encoding="utf-8"?>
<p:tagLst xmlns:a="http://schemas.openxmlformats.org/drawingml/2006/main" xmlns:r="http://schemas.openxmlformats.org/officeDocument/2006/relationships" xmlns:p="http://schemas.openxmlformats.org/presentationml/2006/main">
  <p:tag name="MH" val="20180506155216"/>
  <p:tag name="MH_LIBRARY" val="GRAPHIC"/>
  <p:tag name="MH_TYPE" val="SubTitle"/>
  <p:tag name="MH_ORDER" val="1"/>
</p:tagLst>
</file>

<file path=ppt/tags/tag22.xml><?xml version="1.0" encoding="utf-8"?>
<p:tagLst xmlns:a="http://schemas.openxmlformats.org/drawingml/2006/main" xmlns:r="http://schemas.openxmlformats.org/officeDocument/2006/relationships" xmlns:p="http://schemas.openxmlformats.org/presentationml/2006/main">
  <p:tag name="MH" val="20180506155216"/>
  <p:tag name="MH_LIBRARY" val="GRAPHIC"/>
  <p:tag name="MH_TYPE" val="SubTitle"/>
  <p:tag name="MH_ORDER" val="2"/>
</p:tagLst>
</file>

<file path=ppt/tags/tag23.xml><?xml version="1.0" encoding="utf-8"?>
<p:tagLst xmlns:a="http://schemas.openxmlformats.org/drawingml/2006/main" xmlns:r="http://schemas.openxmlformats.org/officeDocument/2006/relationships" xmlns:p="http://schemas.openxmlformats.org/presentationml/2006/main">
  <p:tag name="MH" val="20180506155216"/>
  <p:tag name="MH_LIBRARY" val="GRAPHIC"/>
  <p:tag name="MH_TYPE" val="Other"/>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80506155216"/>
  <p:tag name="MH_LIBRARY" val="GRAPHIC"/>
  <p:tag name="MH_TYPE" val="Other"/>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80506155459"/>
  <p:tag name="MH_LIBRARY" val="GRAPHIC"/>
  <p:tag name="MH_TYPE" val="Other"/>
  <p:tag name="MH_ORDER" val="5"/>
</p:tagLst>
</file>

<file path=ppt/tags/tag26.xml><?xml version="1.0" encoding="utf-8"?>
<p:tagLst xmlns:a="http://schemas.openxmlformats.org/drawingml/2006/main" xmlns:r="http://schemas.openxmlformats.org/officeDocument/2006/relationships" xmlns:p="http://schemas.openxmlformats.org/presentationml/2006/main">
  <p:tag name="MH" val="20180506155459"/>
  <p:tag name="MH_LIBRARY" val="GRAPHIC"/>
  <p:tag name="MH_TYPE" val="Desc"/>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Other"/>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Other"/>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Other"/>
  <p:tag name="MH_ORDER" val="3"/>
</p:tagLst>
</file>

<file path=ppt/tags/tag3.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Other"/>
  <p:tag name="MH_ORDER" val="3"/>
</p:tagLst>
</file>

<file path=ppt/tags/tag30.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SubTitle"/>
  <p:tag name="MH_ORDER" val="2"/>
</p:tagLst>
</file>

<file path=ppt/tags/tag32.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80506165439"/>
  <p:tag name="MH_LIBRARY" val="GRAPHIC"/>
  <p:tag name="MH_TYPE" val="SubTitle"/>
  <p:tag name="MH_ORDER" val="3"/>
</p:tagLst>
</file>

<file path=ppt/tags/tag34.xml><?xml version="1.0" encoding="utf-8"?>
<p:tagLst xmlns:a="http://schemas.openxmlformats.org/drawingml/2006/main" xmlns:r="http://schemas.openxmlformats.org/officeDocument/2006/relationships" xmlns:p="http://schemas.openxmlformats.org/presentationml/2006/main">
  <p:tag name="MH" val="20180506155459"/>
  <p:tag name="MH_LIBRARY" val="GRAPHIC"/>
  <p:tag name="MH_TYPE" val="Desc"/>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80506170928"/>
  <p:tag name="MH_LIBRARY" val="GRAPHIC"/>
  <p:tag name="MH_TYPE" val="Other"/>
  <p:tag name="MH_ORDER" val="1"/>
</p:tagLst>
</file>

<file path=ppt/tags/tag36.xml><?xml version="1.0" encoding="utf-8"?>
<p:tagLst xmlns:a="http://schemas.openxmlformats.org/drawingml/2006/main" xmlns:r="http://schemas.openxmlformats.org/officeDocument/2006/relationships" xmlns:p="http://schemas.openxmlformats.org/presentationml/2006/main">
  <p:tag name="MH" val="20180506170928"/>
  <p:tag name="MH_LIBRARY" val="GRAPHIC"/>
  <p:tag name="MH_TYPE" val="Desc"/>
  <p:tag name="MH_ORDER" val="1"/>
</p:tagLst>
</file>

<file path=ppt/tags/tag37.xml><?xml version="1.0" encoding="utf-8"?>
<p:tagLst xmlns:a="http://schemas.openxmlformats.org/drawingml/2006/main" xmlns:r="http://schemas.openxmlformats.org/officeDocument/2006/relationships" xmlns:p="http://schemas.openxmlformats.org/presentationml/2006/main">
  <p:tag name="MH" val="20180506170928"/>
  <p:tag name="MH_LIBRARY" val="GRAPHIC"/>
  <p:tag name="MH_TYPE" val="Other"/>
  <p:tag name="MH_ORDER" val="2"/>
</p:tagLst>
</file>

<file path=ppt/tags/tag38.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SubTitle"/>
  <p:tag name="MH_ORDER" val="1"/>
</p:tagLst>
</file>

<file path=ppt/tags/tag39.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Other"/>
  <p:tag name="MH_ORDER" val="4"/>
</p:tagLst>
</file>

<file path=ppt/tags/tag40.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
</p:tagLst>
</file>

<file path=ppt/tags/tag41.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
</p:tagLst>
</file>

<file path=ppt/tags/tag42.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
</p:tagLst>
</file>

<file path=ppt/tags/tag43.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4"/>
</p:tagLst>
</file>

<file path=ppt/tags/tag44.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5"/>
</p:tagLst>
</file>

<file path=ppt/tags/tag45.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6"/>
</p:tagLst>
</file>

<file path=ppt/tags/tag46.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7"/>
</p:tagLst>
</file>

<file path=ppt/tags/tag47.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8"/>
</p:tagLst>
</file>

<file path=ppt/tags/tag48.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9"/>
</p:tagLst>
</file>

<file path=ppt/tags/tag49.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0"/>
</p:tagLst>
</file>

<file path=ppt/tags/tag5.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Other"/>
  <p:tag name="MH_ORDER" val="5"/>
</p:tagLst>
</file>

<file path=ppt/tags/tag50.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1"/>
</p:tagLst>
</file>

<file path=ppt/tags/tag51.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2"/>
</p:tagLst>
</file>

<file path=ppt/tags/tag52.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3"/>
</p:tagLst>
</file>

<file path=ppt/tags/tag53.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4"/>
</p:tagLst>
</file>

<file path=ppt/tags/tag54.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5"/>
</p:tagLst>
</file>

<file path=ppt/tags/tag55.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6"/>
</p:tagLst>
</file>

<file path=ppt/tags/tag56.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7"/>
</p:tagLst>
</file>

<file path=ppt/tags/tag57.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8"/>
</p:tagLst>
</file>

<file path=ppt/tags/tag58.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19"/>
</p:tagLst>
</file>

<file path=ppt/tags/tag59.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0"/>
</p:tagLst>
</file>

<file path=ppt/tags/tag6.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Text"/>
  <p:tag name="MH_ORDER" val="1"/>
</p:tagLst>
</file>

<file path=ppt/tags/tag60.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Text"/>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1"/>
</p:tagLst>
</file>

<file path=ppt/tags/tag63.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2"/>
</p:tagLst>
</file>

<file path=ppt/tags/tag64.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3"/>
</p:tagLst>
</file>

<file path=ppt/tags/tag65.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4"/>
</p:tagLst>
</file>

<file path=ppt/tags/tag66.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5"/>
</p:tagLst>
</file>

<file path=ppt/tags/tag67.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6"/>
</p:tagLst>
</file>

<file path=ppt/tags/tag68.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7"/>
</p:tagLst>
</file>

<file path=ppt/tags/tag69.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8"/>
</p:tagLst>
</file>

<file path=ppt/tags/tag7.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Text"/>
  <p:tag name="MH_ORDER" val="2"/>
</p:tagLst>
</file>

<file path=ppt/tags/tag70.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29"/>
</p:tagLst>
</file>

<file path=ppt/tags/tag71.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0"/>
</p:tagLst>
</file>

<file path=ppt/tags/tag72.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1"/>
</p:tagLst>
</file>

<file path=ppt/tags/tag73.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2"/>
</p:tagLst>
</file>

<file path=ppt/tags/tag74.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3"/>
</p:tagLst>
</file>

<file path=ppt/tags/tag75.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4"/>
</p:tagLst>
</file>

<file path=ppt/tags/tag76.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5"/>
</p:tagLst>
</file>

<file path=ppt/tags/tag77.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6"/>
</p:tagLst>
</file>

<file path=ppt/tags/tag78.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7"/>
</p:tagLst>
</file>

<file path=ppt/tags/tag79.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8"/>
</p:tagLst>
</file>

<file path=ppt/tags/tag8.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SubTitle"/>
  <p:tag name="MH_ORDER" val="1"/>
</p:tagLst>
</file>

<file path=ppt/tags/tag80.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39"/>
</p:tagLst>
</file>

<file path=ppt/tags/tag81.xml><?xml version="1.0" encoding="utf-8"?>
<p:tagLst xmlns:a="http://schemas.openxmlformats.org/drawingml/2006/main" xmlns:r="http://schemas.openxmlformats.org/officeDocument/2006/relationships" xmlns:p="http://schemas.openxmlformats.org/presentationml/2006/main">
  <p:tag name="MH" val="20180506214024"/>
  <p:tag name="MH_LIBRARY" val="GRAPHIC"/>
  <p:tag name="MH_TYPE" val="Other"/>
  <p:tag name="MH_ORDER" val="40"/>
</p:tagLst>
</file>

<file path=ppt/tags/tag82.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Text"/>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Text"/>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Text"/>
  <p:tag name="MH_ORDER" val="3"/>
</p:tagLst>
</file>

<file path=ppt/tags/tag85.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SubTitle"/>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SubTitle"/>
  <p:tag name="MH_ORDER" val="2"/>
</p:tagLst>
</file>

<file path=ppt/tags/tag87.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SubTitle"/>
  <p:tag name="MH_ORDER" val="3"/>
</p:tagLst>
</file>

<file path=ppt/tags/tag88.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Other"/>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80506145733"/>
  <p:tag name="MH_LIBRARY" val="GRAPHIC"/>
  <p:tag name="MH_TYPE" val="SubTitle"/>
  <p:tag name="MH_ORDER" val="2"/>
</p:tagLst>
</file>

<file path=ppt/tags/tag90.xml><?xml version="1.0" encoding="utf-8"?>
<p:tagLst xmlns:a="http://schemas.openxmlformats.org/drawingml/2006/main" xmlns:r="http://schemas.openxmlformats.org/officeDocument/2006/relationships" xmlns:p="http://schemas.openxmlformats.org/presentationml/2006/main">
  <p:tag name="MH" val="20180506125023"/>
  <p:tag name="MH_LIBRARY" val="GRAPHIC"/>
  <p:tag name="MH_TYPE" val="Other"/>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Other"/>
  <p:tag name="MH_ORDER" val="1"/>
</p:tagLst>
</file>

<file path=ppt/tags/tag92.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SubTitle"/>
  <p:tag name="MH_ORDER" val="1"/>
</p:tagLst>
</file>

<file path=ppt/tags/tag93.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Other"/>
  <p:tag name="MH_ORDER" val="2"/>
</p:tagLst>
</file>

<file path=ppt/tags/tag94.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Other"/>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SubTitle"/>
  <p:tag name="MH_ORDER" val="2"/>
</p:tagLst>
</file>

<file path=ppt/tags/tag96.xml><?xml version="1.0" encoding="utf-8"?>
<p:tagLst xmlns:a="http://schemas.openxmlformats.org/drawingml/2006/main" xmlns:r="http://schemas.openxmlformats.org/officeDocument/2006/relationships" xmlns:p="http://schemas.openxmlformats.org/presentationml/2006/main">
  <p:tag name="MH" val="20180506135420"/>
  <p:tag name="MH_LIBRARY" val="GRAPHIC"/>
  <p:tag name="MH_TYPE" val="Other"/>
  <p:tag name="MH_ORDER" val="4"/>
</p:tagLst>
</file>

<file path=ppt/theme/theme1.xml><?xml version="1.0" encoding="utf-8"?>
<a:theme xmlns:a="http://schemas.openxmlformats.org/drawingml/2006/main" name="Office 主题">
  <a:themeElements>
    <a:clrScheme name="自定义 113">
      <a:dk1>
        <a:sysClr val="windowText" lastClr="000000"/>
      </a:dk1>
      <a:lt1>
        <a:sysClr val="window" lastClr="FFFFFF"/>
      </a:lt1>
      <a:dk2>
        <a:srgbClr val="FFFFFF"/>
      </a:dk2>
      <a:lt2>
        <a:srgbClr val="EEECE1"/>
      </a:lt2>
      <a:accent1>
        <a:srgbClr val="C00000"/>
      </a:accent1>
      <a:accent2>
        <a:srgbClr val="C00000"/>
      </a:accent2>
      <a:accent3>
        <a:srgbClr val="C00000"/>
      </a:accent3>
      <a:accent4>
        <a:srgbClr val="C00000"/>
      </a:accent4>
      <a:accent5>
        <a:srgbClr val="C00000"/>
      </a:accent5>
      <a:accent6>
        <a:srgbClr val="C00000"/>
      </a:accent6>
      <a:hlink>
        <a:srgbClr val="0000FF"/>
      </a:hlink>
      <a:folHlink>
        <a:srgbClr val="800080"/>
      </a:folHlink>
    </a:clrScheme>
    <a:fontScheme name="自定义 3">
      <a:majorFont>
        <a:latin typeface="微软雅黑"/>
        <a:ea typeface="微软雅黑"/>
        <a:cs typeface=""/>
      </a:majorFont>
      <a:minorFont>
        <a:latin typeface="Impac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9050"/>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A000120141204A05KPBG</Template>
  <TotalTime>37</TotalTime>
  <Words>9217</Words>
  <Application>Microsoft Office PowerPoint</Application>
  <PresentationFormat>全屏显示(16:9)</PresentationFormat>
  <Paragraphs>626</Paragraphs>
  <Slides>111</Slides>
  <Notes>109</Notes>
  <HiddenSlides>0</HiddenSlides>
  <MMClips>0</MMClips>
  <ScaleCrop>false</ScaleCrop>
  <HeadingPairs>
    <vt:vector size="4" baseType="variant">
      <vt:variant>
        <vt:lpstr>主题</vt:lpstr>
      </vt:variant>
      <vt:variant>
        <vt:i4>1</vt:i4>
      </vt:variant>
      <vt:variant>
        <vt:lpstr>幻灯片标题</vt:lpstr>
      </vt:variant>
      <vt:variant>
        <vt:i4>111</vt:i4>
      </vt:variant>
    </vt:vector>
  </HeadingPairs>
  <TitlesOfParts>
    <vt:vector size="112" baseType="lpstr">
      <vt:lpstr>Office 主题</vt:lpstr>
      <vt:lpstr>  弘扬宪法精神 奋力推进全面依法治国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Dell</cp:lastModifiedBy>
  <cp:revision>892</cp:revision>
  <dcterms:created xsi:type="dcterms:W3CDTF">2016-02-23T04:18:00Z</dcterms:created>
  <dcterms:modified xsi:type="dcterms:W3CDTF">2018-11-04T14:42:46Z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